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8" r:id="rId4"/>
    <p:sldId id="265" r:id="rId5"/>
    <p:sldId id="266" r:id="rId6"/>
    <p:sldId id="270" r:id="rId7"/>
    <p:sldId id="263" r:id="rId8"/>
    <p:sldId id="264" r:id="rId9"/>
    <p:sldId id="267" r:id="rId10"/>
    <p:sldId id="271" r:id="rId11"/>
    <p:sldId id="272" r:id="rId12"/>
    <p:sldId id="269" r:id="rId1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rnekke, Isabel" initials="WI" lastIdx="2" clrIdx="0">
    <p:extLst>
      <p:ext uri="{19B8F6BF-5375-455C-9EA6-DF929625EA0E}">
        <p15:presenceInfo xmlns:p15="http://schemas.microsoft.com/office/powerpoint/2012/main" userId="S-1-5-21-1482476501-630328440-682003330-8911" providerId="AD"/>
      </p:ext>
    </p:extLst>
  </p:cmAuthor>
  <p:cmAuthor id="2" name="Kolmeder, Maximilian (StMUK)" initials="KM(" lastIdx="7" clrIdx="1">
    <p:extLst>
      <p:ext uri="{19B8F6BF-5375-455C-9EA6-DF929625EA0E}">
        <p15:presenceInfo xmlns:p15="http://schemas.microsoft.com/office/powerpoint/2012/main" userId="S-1-5-21-1986689757-124263158-732247886-348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146"/>
    <p:restoredTop sz="96170"/>
  </p:normalViewPr>
  <p:slideViewPr>
    <p:cSldViewPr snapToGrid="0">
      <p:cViewPr varScale="1">
        <p:scale>
          <a:sx n="118" d="100"/>
          <a:sy n="118" d="100"/>
        </p:scale>
        <p:origin x="102" y="2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4AE8A5-789B-429A-A40B-81582E32E42A}"/>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F6C69BA1-6EA8-44DB-A4B2-507B6AE11F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0430FCF-88B4-4347-82F6-409EDA2EAF1F}"/>
              </a:ext>
            </a:extLst>
          </p:cNvPr>
          <p:cNvSpPr>
            <a:spLocks noGrp="1"/>
          </p:cNvSpPr>
          <p:nvPr>
            <p:ph type="dt" sz="half" idx="10"/>
          </p:nvPr>
        </p:nvSpPr>
        <p:spPr/>
        <p:txBody>
          <a:bodyPr/>
          <a:lstStyle/>
          <a:p>
            <a:fld id="{60D6C7D3-CF74-4C88-B862-B99FCA3FCA78}" type="datetimeFigureOut">
              <a:rPr lang="de-DE" smtClean="0"/>
              <a:t>06.06.2023</a:t>
            </a:fld>
            <a:endParaRPr lang="de-DE" dirty="0"/>
          </a:p>
        </p:txBody>
      </p:sp>
      <p:sp>
        <p:nvSpPr>
          <p:cNvPr id="5" name="Fußzeilenplatzhalter 4">
            <a:extLst>
              <a:ext uri="{FF2B5EF4-FFF2-40B4-BE49-F238E27FC236}">
                <a16:creationId xmlns:a16="http://schemas.microsoft.com/office/drawing/2014/main" id="{2EC77981-5C6B-4108-8B3A-714330028CAE}"/>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D9181101-61DB-4405-9216-BC6865FBBB96}"/>
              </a:ext>
            </a:extLst>
          </p:cNvPr>
          <p:cNvSpPr>
            <a:spLocks noGrp="1"/>
          </p:cNvSpPr>
          <p:nvPr>
            <p:ph type="sldNum" sz="quarter" idx="12"/>
          </p:nvPr>
        </p:nvSpPr>
        <p:spPr/>
        <p:txBody>
          <a:bodyPr/>
          <a:lstStyle/>
          <a:p>
            <a:fld id="{942D2014-0535-49C3-961C-974A2E570D02}" type="slidenum">
              <a:rPr lang="de-DE" smtClean="0"/>
              <a:t>‹Nr.›</a:t>
            </a:fld>
            <a:endParaRPr lang="de-DE" dirty="0"/>
          </a:p>
        </p:txBody>
      </p:sp>
    </p:spTree>
    <p:extLst>
      <p:ext uri="{BB962C8B-B14F-4D97-AF65-F5344CB8AC3E}">
        <p14:creationId xmlns:p14="http://schemas.microsoft.com/office/powerpoint/2010/main" val="117022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8649BC-5193-4E90-9C6E-CE4AA92FA19B}"/>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8ABF30FF-51E6-4433-97F9-91D0CA1FDE8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6E008D1-F99A-4BF4-A066-BAFBEDB76E0E}"/>
              </a:ext>
            </a:extLst>
          </p:cNvPr>
          <p:cNvSpPr>
            <a:spLocks noGrp="1"/>
          </p:cNvSpPr>
          <p:nvPr>
            <p:ph type="dt" sz="half" idx="10"/>
          </p:nvPr>
        </p:nvSpPr>
        <p:spPr/>
        <p:txBody>
          <a:bodyPr/>
          <a:lstStyle/>
          <a:p>
            <a:fld id="{60D6C7D3-CF74-4C88-B862-B99FCA3FCA78}" type="datetimeFigureOut">
              <a:rPr lang="de-DE" smtClean="0"/>
              <a:t>06.06.2023</a:t>
            </a:fld>
            <a:endParaRPr lang="de-DE" dirty="0"/>
          </a:p>
        </p:txBody>
      </p:sp>
      <p:sp>
        <p:nvSpPr>
          <p:cNvPr id="5" name="Fußzeilenplatzhalter 4">
            <a:extLst>
              <a:ext uri="{FF2B5EF4-FFF2-40B4-BE49-F238E27FC236}">
                <a16:creationId xmlns:a16="http://schemas.microsoft.com/office/drawing/2014/main" id="{411DC49C-4AB9-493F-B2B4-EDCBF6E0F264}"/>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8812D401-034D-4459-995F-7B5BF1DE597A}"/>
              </a:ext>
            </a:extLst>
          </p:cNvPr>
          <p:cNvSpPr>
            <a:spLocks noGrp="1"/>
          </p:cNvSpPr>
          <p:nvPr>
            <p:ph type="sldNum" sz="quarter" idx="12"/>
          </p:nvPr>
        </p:nvSpPr>
        <p:spPr/>
        <p:txBody>
          <a:bodyPr/>
          <a:lstStyle/>
          <a:p>
            <a:fld id="{942D2014-0535-49C3-961C-974A2E570D02}" type="slidenum">
              <a:rPr lang="de-DE" smtClean="0"/>
              <a:t>‹Nr.›</a:t>
            </a:fld>
            <a:endParaRPr lang="de-DE" dirty="0"/>
          </a:p>
        </p:txBody>
      </p:sp>
    </p:spTree>
    <p:extLst>
      <p:ext uri="{BB962C8B-B14F-4D97-AF65-F5344CB8AC3E}">
        <p14:creationId xmlns:p14="http://schemas.microsoft.com/office/powerpoint/2010/main" val="3681627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96B16DF-6F56-4B5F-AE1B-769C670F0E73}"/>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CFC34F11-BE4B-4FC4-B193-EB3F80C1975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785EB02-87FF-4B3F-A458-83A02E4989FB}"/>
              </a:ext>
            </a:extLst>
          </p:cNvPr>
          <p:cNvSpPr>
            <a:spLocks noGrp="1"/>
          </p:cNvSpPr>
          <p:nvPr>
            <p:ph type="dt" sz="half" idx="10"/>
          </p:nvPr>
        </p:nvSpPr>
        <p:spPr/>
        <p:txBody>
          <a:bodyPr/>
          <a:lstStyle/>
          <a:p>
            <a:fld id="{60D6C7D3-CF74-4C88-B862-B99FCA3FCA78}" type="datetimeFigureOut">
              <a:rPr lang="de-DE" smtClean="0"/>
              <a:t>06.06.2023</a:t>
            </a:fld>
            <a:endParaRPr lang="de-DE" dirty="0"/>
          </a:p>
        </p:txBody>
      </p:sp>
      <p:sp>
        <p:nvSpPr>
          <p:cNvPr id="5" name="Fußzeilenplatzhalter 4">
            <a:extLst>
              <a:ext uri="{FF2B5EF4-FFF2-40B4-BE49-F238E27FC236}">
                <a16:creationId xmlns:a16="http://schemas.microsoft.com/office/drawing/2014/main" id="{BD747033-C7F5-4DD1-BF64-19C508EA3B98}"/>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3580017E-5F0E-492A-ADC9-74D82CF8C966}"/>
              </a:ext>
            </a:extLst>
          </p:cNvPr>
          <p:cNvSpPr>
            <a:spLocks noGrp="1"/>
          </p:cNvSpPr>
          <p:nvPr>
            <p:ph type="sldNum" sz="quarter" idx="12"/>
          </p:nvPr>
        </p:nvSpPr>
        <p:spPr/>
        <p:txBody>
          <a:bodyPr/>
          <a:lstStyle/>
          <a:p>
            <a:fld id="{942D2014-0535-49C3-961C-974A2E570D02}" type="slidenum">
              <a:rPr lang="de-DE" smtClean="0"/>
              <a:t>‹Nr.›</a:t>
            </a:fld>
            <a:endParaRPr lang="de-DE" dirty="0"/>
          </a:p>
        </p:txBody>
      </p:sp>
    </p:spTree>
    <p:extLst>
      <p:ext uri="{BB962C8B-B14F-4D97-AF65-F5344CB8AC3E}">
        <p14:creationId xmlns:p14="http://schemas.microsoft.com/office/powerpoint/2010/main" val="1537658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B96F3-237B-428A-9545-7FB679C44D8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B6F97AA-EEE3-49FA-BB08-17FBD5DFAE3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38B2608-4D8E-465B-B7FF-2069C2A9B0AD}"/>
              </a:ext>
            </a:extLst>
          </p:cNvPr>
          <p:cNvSpPr>
            <a:spLocks noGrp="1"/>
          </p:cNvSpPr>
          <p:nvPr>
            <p:ph type="dt" sz="half" idx="10"/>
          </p:nvPr>
        </p:nvSpPr>
        <p:spPr/>
        <p:txBody>
          <a:bodyPr/>
          <a:lstStyle/>
          <a:p>
            <a:fld id="{60D6C7D3-CF74-4C88-B862-B99FCA3FCA78}" type="datetimeFigureOut">
              <a:rPr lang="de-DE" smtClean="0"/>
              <a:t>06.06.2023</a:t>
            </a:fld>
            <a:endParaRPr lang="de-DE" dirty="0"/>
          </a:p>
        </p:txBody>
      </p:sp>
      <p:sp>
        <p:nvSpPr>
          <p:cNvPr id="5" name="Fußzeilenplatzhalter 4">
            <a:extLst>
              <a:ext uri="{FF2B5EF4-FFF2-40B4-BE49-F238E27FC236}">
                <a16:creationId xmlns:a16="http://schemas.microsoft.com/office/drawing/2014/main" id="{017B0A6C-558D-45D3-AB92-B53D81F43489}"/>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B4D3B927-C3FE-454E-BB94-1094BC58A867}"/>
              </a:ext>
            </a:extLst>
          </p:cNvPr>
          <p:cNvSpPr>
            <a:spLocks noGrp="1"/>
          </p:cNvSpPr>
          <p:nvPr>
            <p:ph type="sldNum" sz="quarter" idx="12"/>
          </p:nvPr>
        </p:nvSpPr>
        <p:spPr/>
        <p:txBody>
          <a:bodyPr/>
          <a:lstStyle/>
          <a:p>
            <a:fld id="{942D2014-0535-49C3-961C-974A2E570D02}" type="slidenum">
              <a:rPr lang="de-DE" smtClean="0"/>
              <a:t>‹Nr.›</a:t>
            </a:fld>
            <a:endParaRPr lang="de-DE" dirty="0"/>
          </a:p>
        </p:txBody>
      </p:sp>
    </p:spTree>
    <p:extLst>
      <p:ext uri="{BB962C8B-B14F-4D97-AF65-F5344CB8AC3E}">
        <p14:creationId xmlns:p14="http://schemas.microsoft.com/office/powerpoint/2010/main" val="1775573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D0462E-7140-4135-BC2B-2A4A7581A3C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AD80A74B-E5A9-4BC5-8CA8-D90127151E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F709751-B3D0-4498-86F1-0EF2BA54A20B}"/>
              </a:ext>
            </a:extLst>
          </p:cNvPr>
          <p:cNvSpPr>
            <a:spLocks noGrp="1"/>
          </p:cNvSpPr>
          <p:nvPr>
            <p:ph type="dt" sz="half" idx="10"/>
          </p:nvPr>
        </p:nvSpPr>
        <p:spPr/>
        <p:txBody>
          <a:bodyPr/>
          <a:lstStyle/>
          <a:p>
            <a:fld id="{60D6C7D3-CF74-4C88-B862-B99FCA3FCA78}" type="datetimeFigureOut">
              <a:rPr lang="de-DE" smtClean="0"/>
              <a:t>06.06.2023</a:t>
            </a:fld>
            <a:endParaRPr lang="de-DE" dirty="0"/>
          </a:p>
        </p:txBody>
      </p:sp>
      <p:sp>
        <p:nvSpPr>
          <p:cNvPr id="5" name="Fußzeilenplatzhalter 4">
            <a:extLst>
              <a:ext uri="{FF2B5EF4-FFF2-40B4-BE49-F238E27FC236}">
                <a16:creationId xmlns:a16="http://schemas.microsoft.com/office/drawing/2014/main" id="{1A28BF1E-827B-4BF1-A358-6ECD2C0A2DAE}"/>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B57D4F97-ECBF-403A-B8F2-116B92A00BEC}"/>
              </a:ext>
            </a:extLst>
          </p:cNvPr>
          <p:cNvSpPr>
            <a:spLocks noGrp="1"/>
          </p:cNvSpPr>
          <p:nvPr>
            <p:ph type="sldNum" sz="quarter" idx="12"/>
          </p:nvPr>
        </p:nvSpPr>
        <p:spPr/>
        <p:txBody>
          <a:bodyPr/>
          <a:lstStyle/>
          <a:p>
            <a:fld id="{942D2014-0535-49C3-961C-974A2E570D02}" type="slidenum">
              <a:rPr lang="de-DE" smtClean="0"/>
              <a:t>‹Nr.›</a:t>
            </a:fld>
            <a:endParaRPr lang="de-DE" dirty="0"/>
          </a:p>
        </p:txBody>
      </p:sp>
    </p:spTree>
    <p:extLst>
      <p:ext uri="{BB962C8B-B14F-4D97-AF65-F5344CB8AC3E}">
        <p14:creationId xmlns:p14="http://schemas.microsoft.com/office/powerpoint/2010/main" val="1691091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96B01D-F7DD-4EC2-A44C-5DA4B5FF692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6A909C2-650D-4607-B523-746537761FD7}"/>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1F3DD73-3213-46A2-96F1-7F16EF870BA0}"/>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91E1F008-1A7C-4ECF-9967-BB8EF24E4527}"/>
              </a:ext>
            </a:extLst>
          </p:cNvPr>
          <p:cNvSpPr>
            <a:spLocks noGrp="1"/>
          </p:cNvSpPr>
          <p:nvPr>
            <p:ph type="dt" sz="half" idx="10"/>
          </p:nvPr>
        </p:nvSpPr>
        <p:spPr/>
        <p:txBody>
          <a:bodyPr/>
          <a:lstStyle/>
          <a:p>
            <a:fld id="{60D6C7D3-CF74-4C88-B862-B99FCA3FCA78}" type="datetimeFigureOut">
              <a:rPr lang="de-DE" smtClean="0"/>
              <a:t>06.06.2023</a:t>
            </a:fld>
            <a:endParaRPr lang="de-DE" dirty="0"/>
          </a:p>
        </p:txBody>
      </p:sp>
      <p:sp>
        <p:nvSpPr>
          <p:cNvPr id="6" name="Fußzeilenplatzhalter 5">
            <a:extLst>
              <a:ext uri="{FF2B5EF4-FFF2-40B4-BE49-F238E27FC236}">
                <a16:creationId xmlns:a16="http://schemas.microsoft.com/office/drawing/2014/main" id="{78735CA5-E7AD-4D90-AF30-87B64B925A3C}"/>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9E7D6F13-141F-426D-A41C-C172A5932465}"/>
              </a:ext>
            </a:extLst>
          </p:cNvPr>
          <p:cNvSpPr>
            <a:spLocks noGrp="1"/>
          </p:cNvSpPr>
          <p:nvPr>
            <p:ph type="sldNum" sz="quarter" idx="12"/>
          </p:nvPr>
        </p:nvSpPr>
        <p:spPr/>
        <p:txBody>
          <a:bodyPr/>
          <a:lstStyle/>
          <a:p>
            <a:fld id="{942D2014-0535-49C3-961C-974A2E570D02}" type="slidenum">
              <a:rPr lang="de-DE" smtClean="0"/>
              <a:t>‹Nr.›</a:t>
            </a:fld>
            <a:endParaRPr lang="de-DE" dirty="0"/>
          </a:p>
        </p:txBody>
      </p:sp>
    </p:spTree>
    <p:extLst>
      <p:ext uri="{BB962C8B-B14F-4D97-AF65-F5344CB8AC3E}">
        <p14:creationId xmlns:p14="http://schemas.microsoft.com/office/powerpoint/2010/main" val="1465733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D90D20-9ECA-4058-BC48-27B0EC883459}"/>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71BA414-8400-42BF-A651-C7479775A0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4108BD54-08C0-4E90-B4D8-AF05A8FA9894}"/>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636522B-1D75-4D06-B0FB-826347CE2F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757CB9C-3B11-4E79-BCE1-6481163CAE6D}"/>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A08D7217-D1C2-453A-854B-479CFA08F74E}"/>
              </a:ext>
            </a:extLst>
          </p:cNvPr>
          <p:cNvSpPr>
            <a:spLocks noGrp="1"/>
          </p:cNvSpPr>
          <p:nvPr>
            <p:ph type="dt" sz="half" idx="10"/>
          </p:nvPr>
        </p:nvSpPr>
        <p:spPr/>
        <p:txBody>
          <a:bodyPr/>
          <a:lstStyle/>
          <a:p>
            <a:fld id="{60D6C7D3-CF74-4C88-B862-B99FCA3FCA78}" type="datetimeFigureOut">
              <a:rPr lang="de-DE" smtClean="0"/>
              <a:t>06.06.2023</a:t>
            </a:fld>
            <a:endParaRPr lang="de-DE" dirty="0"/>
          </a:p>
        </p:txBody>
      </p:sp>
      <p:sp>
        <p:nvSpPr>
          <p:cNvPr id="8" name="Fußzeilenplatzhalter 7">
            <a:extLst>
              <a:ext uri="{FF2B5EF4-FFF2-40B4-BE49-F238E27FC236}">
                <a16:creationId xmlns:a16="http://schemas.microsoft.com/office/drawing/2014/main" id="{5213ADF6-D343-4E12-9E2D-439D724A79F2}"/>
              </a:ext>
            </a:extLst>
          </p:cNvPr>
          <p:cNvSpPr>
            <a:spLocks noGrp="1"/>
          </p:cNvSpPr>
          <p:nvPr>
            <p:ph type="ftr" sz="quarter" idx="11"/>
          </p:nvPr>
        </p:nvSpPr>
        <p:spPr/>
        <p:txBody>
          <a:bodyPr/>
          <a:lstStyle/>
          <a:p>
            <a:endParaRPr lang="de-DE" dirty="0"/>
          </a:p>
        </p:txBody>
      </p:sp>
      <p:sp>
        <p:nvSpPr>
          <p:cNvPr id="9" name="Foliennummernplatzhalter 8">
            <a:extLst>
              <a:ext uri="{FF2B5EF4-FFF2-40B4-BE49-F238E27FC236}">
                <a16:creationId xmlns:a16="http://schemas.microsoft.com/office/drawing/2014/main" id="{E9F0CED9-89C5-42DC-B592-5B373ECBBD56}"/>
              </a:ext>
            </a:extLst>
          </p:cNvPr>
          <p:cNvSpPr>
            <a:spLocks noGrp="1"/>
          </p:cNvSpPr>
          <p:nvPr>
            <p:ph type="sldNum" sz="quarter" idx="12"/>
          </p:nvPr>
        </p:nvSpPr>
        <p:spPr/>
        <p:txBody>
          <a:bodyPr/>
          <a:lstStyle/>
          <a:p>
            <a:fld id="{942D2014-0535-49C3-961C-974A2E570D02}" type="slidenum">
              <a:rPr lang="de-DE" smtClean="0"/>
              <a:t>‹Nr.›</a:t>
            </a:fld>
            <a:endParaRPr lang="de-DE" dirty="0"/>
          </a:p>
        </p:txBody>
      </p:sp>
    </p:spTree>
    <p:extLst>
      <p:ext uri="{BB962C8B-B14F-4D97-AF65-F5344CB8AC3E}">
        <p14:creationId xmlns:p14="http://schemas.microsoft.com/office/powerpoint/2010/main" val="3071671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CD955B-2AD7-4EDE-9541-F8877355EA4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DD07CE7-9297-4AF7-8C85-9A8F837860F7}"/>
              </a:ext>
            </a:extLst>
          </p:cNvPr>
          <p:cNvSpPr>
            <a:spLocks noGrp="1"/>
          </p:cNvSpPr>
          <p:nvPr>
            <p:ph type="dt" sz="half" idx="10"/>
          </p:nvPr>
        </p:nvSpPr>
        <p:spPr/>
        <p:txBody>
          <a:bodyPr/>
          <a:lstStyle/>
          <a:p>
            <a:fld id="{60D6C7D3-CF74-4C88-B862-B99FCA3FCA78}" type="datetimeFigureOut">
              <a:rPr lang="de-DE" smtClean="0"/>
              <a:t>06.06.2023</a:t>
            </a:fld>
            <a:endParaRPr lang="de-DE" dirty="0"/>
          </a:p>
        </p:txBody>
      </p:sp>
      <p:sp>
        <p:nvSpPr>
          <p:cNvPr id="4" name="Fußzeilenplatzhalter 3">
            <a:extLst>
              <a:ext uri="{FF2B5EF4-FFF2-40B4-BE49-F238E27FC236}">
                <a16:creationId xmlns:a16="http://schemas.microsoft.com/office/drawing/2014/main" id="{520FCD28-AD3B-4153-8258-F7C1617D23BA}"/>
              </a:ext>
            </a:extLst>
          </p:cNvPr>
          <p:cNvSpPr>
            <a:spLocks noGrp="1"/>
          </p:cNvSpPr>
          <p:nvPr>
            <p:ph type="ftr" sz="quarter" idx="11"/>
          </p:nvPr>
        </p:nvSpPr>
        <p:spPr/>
        <p:txBody>
          <a:bodyPr/>
          <a:lstStyle/>
          <a:p>
            <a:endParaRPr lang="de-DE" dirty="0"/>
          </a:p>
        </p:txBody>
      </p:sp>
      <p:sp>
        <p:nvSpPr>
          <p:cNvPr id="5" name="Foliennummernplatzhalter 4">
            <a:extLst>
              <a:ext uri="{FF2B5EF4-FFF2-40B4-BE49-F238E27FC236}">
                <a16:creationId xmlns:a16="http://schemas.microsoft.com/office/drawing/2014/main" id="{9BB0D41A-568D-49E7-B1FA-94DC351AD829}"/>
              </a:ext>
            </a:extLst>
          </p:cNvPr>
          <p:cNvSpPr>
            <a:spLocks noGrp="1"/>
          </p:cNvSpPr>
          <p:nvPr>
            <p:ph type="sldNum" sz="quarter" idx="12"/>
          </p:nvPr>
        </p:nvSpPr>
        <p:spPr/>
        <p:txBody>
          <a:bodyPr/>
          <a:lstStyle/>
          <a:p>
            <a:fld id="{942D2014-0535-49C3-961C-974A2E570D02}" type="slidenum">
              <a:rPr lang="de-DE" smtClean="0"/>
              <a:t>‹Nr.›</a:t>
            </a:fld>
            <a:endParaRPr lang="de-DE" dirty="0"/>
          </a:p>
        </p:txBody>
      </p:sp>
    </p:spTree>
    <p:extLst>
      <p:ext uri="{BB962C8B-B14F-4D97-AF65-F5344CB8AC3E}">
        <p14:creationId xmlns:p14="http://schemas.microsoft.com/office/powerpoint/2010/main" val="2397704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14BF49B-AFFB-45D0-BC55-4206E1D6A5C6}"/>
              </a:ext>
            </a:extLst>
          </p:cNvPr>
          <p:cNvSpPr>
            <a:spLocks noGrp="1"/>
          </p:cNvSpPr>
          <p:nvPr>
            <p:ph type="dt" sz="half" idx="10"/>
          </p:nvPr>
        </p:nvSpPr>
        <p:spPr/>
        <p:txBody>
          <a:bodyPr/>
          <a:lstStyle/>
          <a:p>
            <a:fld id="{60D6C7D3-CF74-4C88-B862-B99FCA3FCA78}" type="datetimeFigureOut">
              <a:rPr lang="de-DE" smtClean="0"/>
              <a:t>06.06.2023</a:t>
            </a:fld>
            <a:endParaRPr lang="de-DE" dirty="0"/>
          </a:p>
        </p:txBody>
      </p:sp>
      <p:sp>
        <p:nvSpPr>
          <p:cNvPr id="3" name="Fußzeilenplatzhalter 2">
            <a:extLst>
              <a:ext uri="{FF2B5EF4-FFF2-40B4-BE49-F238E27FC236}">
                <a16:creationId xmlns:a16="http://schemas.microsoft.com/office/drawing/2014/main" id="{1BC4FDD3-785C-43F3-A9E9-F4F71FA75FAA}"/>
              </a:ext>
            </a:extLst>
          </p:cNvPr>
          <p:cNvSpPr>
            <a:spLocks noGrp="1"/>
          </p:cNvSpPr>
          <p:nvPr>
            <p:ph type="ftr" sz="quarter" idx="11"/>
          </p:nvPr>
        </p:nvSpPr>
        <p:spPr/>
        <p:txBody>
          <a:bodyPr/>
          <a:lstStyle/>
          <a:p>
            <a:endParaRPr lang="de-DE" dirty="0"/>
          </a:p>
        </p:txBody>
      </p:sp>
      <p:sp>
        <p:nvSpPr>
          <p:cNvPr id="4" name="Foliennummernplatzhalter 3">
            <a:extLst>
              <a:ext uri="{FF2B5EF4-FFF2-40B4-BE49-F238E27FC236}">
                <a16:creationId xmlns:a16="http://schemas.microsoft.com/office/drawing/2014/main" id="{26CF2443-3484-4382-A398-5DAFDDC4950E}"/>
              </a:ext>
            </a:extLst>
          </p:cNvPr>
          <p:cNvSpPr>
            <a:spLocks noGrp="1"/>
          </p:cNvSpPr>
          <p:nvPr>
            <p:ph type="sldNum" sz="quarter" idx="12"/>
          </p:nvPr>
        </p:nvSpPr>
        <p:spPr/>
        <p:txBody>
          <a:bodyPr/>
          <a:lstStyle/>
          <a:p>
            <a:fld id="{942D2014-0535-49C3-961C-974A2E570D02}" type="slidenum">
              <a:rPr lang="de-DE" smtClean="0"/>
              <a:t>‹Nr.›</a:t>
            </a:fld>
            <a:endParaRPr lang="de-DE" dirty="0"/>
          </a:p>
        </p:txBody>
      </p:sp>
    </p:spTree>
    <p:extLst>
      <p:ext uri="{BB962C8B-B14F-4D97-AF65-F5344CB8AC3E}">
        <p14:creationId xmlns:p14="http://schemas.microsoft.com/office/powerpoint/2010/main" val="2533145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2B58B5-A34D-405E-92D9-D74CD2CCDEB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68BE1E90-BE38-4A02-B8AA-13B0430822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DE78BFFC-59C0-4C54-9354-165417F9EC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D8804A4-3CF5-4F90-B9EE-2EF13C379881}"/>
              </a:ext>
            </a:extLst>
          </p:cNvPr>
          <p:cNvSpPr>
            <a:spLocks noGrp="1"/>
          </p:cNvSpPr>
          <p:nvPr>
            <p:ph type="dt" sz="half" idx="10"/>
          </p:nvPr>
        </p:nvSpPr>
        <p:spPr/>
        <p:txBody>
          <a:bodyPr/>
          <a:lstStyle/>
          <a:p>
            <a:fld id="{60D6C7D3-CF74-4C88-B862-B99FCA3FCA78}" type="datetimeFigureOut">
              <a:rPr lang="de-DE" smtClean="0"/>
              <a:t>06.06.2023</a:t>
            </a:fld>
            <a:endParaRPr lang="de-DE" dirty="0"/>
          </a:p>
        </p:txBody>
      </p:sp>
      <p:sp>
        <p:nvSpPr>
          <p:cNvPr id="6" name="Fußzeilenplatzhalter 5">
            <a:extLst>
              <a:ext uri="{FF2B5EF4-FFF2-40B4-BE49-F238E27FC236}">
                <a16:creationId xmlns:a16="http://schemas.microsoft.com/office/drawing/2014/main" id="{0B72E11A-0E6D-4562-87D0-5350D4484836}"/>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B411DB6D-7076-44F2-B1A0-56FDB69D5936}"/>
              </a:ext>
            </a:extLst>
          </p:cNvPr>
          <p:cNvSpPr>
            <a:spLocks noGrp="1"/>
          </p:cNvSpPr>
          <p:nvPr>
            <p:ph type="sldNum" sz="quarter" idx="12"/>
          </p:nvPr>
        </p:nvSpPr>
        <p:spPr/>
        <p:txBody>
          <a:bodyPr/>
          <a:lstStyle/>
          <a:p>
            <a:fld id="{942D2014-0535-49C3-961C-974A2E570D02}" type="slidenum">
              <a:rPr lang="de-DE" smtClean="0"/>
              <a:t>‹Nr.›</a:t>
            </a:fld>
            <a:endParaRPr lang="de-DE" dirty="0"/>
          </a:p>
        </p:txBody>
      </p:sp>
    </p:spTree>
    <p:extLst>
      <p:ext uri="{BB962C8B-B14F-4D97-AF65-F5344CB8AC3E}">
        <p14:creationId xmlns:p14="http://schemas.microsoft.com/office/powerpoint/2010/main" val="570934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F78ABA-CBF4-4A5A-B042-30675612945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5F1BBDEE-7535-4168-9388-B4BFD69BDC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a:extLst>
              <a:ext uri="{FF2B5EF4-FFF2-40B4-BE49-F238E27FC236}">
                <a16:creationId xmlns:a16="http://schemas.microsoft.com/office/drawing/2014/main" id="{888310BC-6D40-4435-AE25-3D4BDF4627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3FDBD7A-AF35-404E-AB71-5B861609A0D2}"/>
              </a:ext>
            </a:extLst>
          </p:cNvPr>
          <p:cNvSpPr>
            <a:spLocks noGrp="1"/>
          </p:cNvSpPr>
          <p:nvPr>
            <p:ph type="dt" sz="half" idx="10"/>
          </p:nvPr>
        </p:nvSpPr>
        <p:spPr/>
        <p:txBody>
          <a:bodyPr/>
          <a:lstStyle/>
          <a:p>
            <a:fld id="{60D6C7D3-CF74-4C88-B862-B99FCA3FCA78}" type="datetimeFigureOut">
              <a:rPr lang="de-DE" smtClean="0"/>
              <a:t>06.06.2023</a:t>
            </a:fld>
            <a:endParaRPr lang="de-DE" dirty="0"/>
          </a:p>
        </p:txBody>
      </p:sp>
      <p:sp>
        <p:nvSpPr>
          <p:cNvPr id="6" name="Fußzeilenplatzhalter 5">
            <a:extLst>
              <a:ext uri="{FF2B5EF4-FFF2-40B4-BE49-F238E27FC236}">
                <a16:creationId xmlns:a16="http://schemas.microsoft.com/office/drawing/2014/main" id="{640E77B1-017A-4CC0-92EA-090628224F49}"/>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B4FDCF90-0624-42AD-9076-25BE1C095030}"/>
              </a:ext>
            </a:extLst>
          </p:cNvPr>
          <p:cNvSpPr>
            <a:spLocks noGrp="1"/>
          </p:cNvSpPr>
          <p:nvPr>
            <p:ph type="sldNum" sz="quarter" idx="12"/>
          </p:nvPr>
        </p:nvSpPr>
        <p:spPr/>
        <p:txBody>
          <a:bodyPr/>
          <a:lstStyle/>
          <a:p>
            <a:fld id="{942D2014-0535-49C3-961C-974A2E570D02}" type="slidenum">
              <a:rPr lang="de-DE" smtClean="0"/>
              <a:t>‹Nr.›</a:t>
            </a:fld>
            <a:endParaRPr lang="de-DE" dirty="0"/>
          </a:p>
        </p:txBody>
      </p:sp>
    </p:spTree>
    <p:extLst>
      <p:ext uri="{BB962C8B-B14F-4D97-AF65-F5344CB8AC3E}">
        <p14:creationId xmlns:p14="http://schemas.microsoft.com/office/powerpoint/2010/main" val="1971229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A0E9E86-4B2B-444D-9B2B-B482744198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E6E5D5A-070C-427A-AC7A-FFCCA5EE4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AEF3175-2331-4F7E-BA92-30AB11D19B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D6C7D3-CF74-4C88-B862-B99FCA3FCA78}" type="datetimeFigureOut">
              <a:rPr lang="de-DE" smtClean="0"/>
              <a:t>06.06.2023</a:t>
            </a:fld>
            <a:endParaRPr lang="de-DE" dirty="0"/>
          </a:p>
        </p:txBody>
      </p:sp>
      <p:sp>
        <p:nvSpPr>
          <p:cNvPr id="5" name="Fußzeilenplatzhalter 4">
            <a:extLst>
              <a:ext uri="{FF2B5EF4-FFF2-40B4-BE49-F238E27FC236}">
                <a16:creationId xmlns:a16="http://schemas.microsoft.com/office/drawing/2014/main" id="{791C126A-83FE-4291-ADDC-526A82D43F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a:extLst>
              <a:ext uri="{FF2B5EF4-FFF2-40B4-BE49-F238E27FC236}">
                <a16:creationId xmlns:a16="http://schemas.microsoft.com/office/drawing/2014/main" id="{84FA3102-D03F-4083-9C9A-DBC28F83A9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2D2014-0535-49C3-961C-974A2E570D02}" type="slidenum">
              <a:rPr lang="de-DE" smtClean="0"/>
              <a:t>‹Nr.›</a:t>
            </a:fld>
            <a:endParaRPr lang="de-DE" dirty="0"/>
          </a:p>
        </p:txBody>
      </p:sp>
    </p:spTree>
    <p:extLst>
      <p:ext uri="{BB962C8B-B14F-4D97-AF65-F5344CB8AC3E}">
        <p14:creationId xmlns:p14="http://schemas.microsoft.com/office/powerpoint/2010/main" val="2893969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6C5BD4-FB25-453F-B64C-2212B1A72D7A}"/>
              </a:ext>
            </a:extLst>
          </p:cNvPr>
          <p:cNvSpPr>
            <a:spLocks noGrp="1"/>
          </p:cNvSpPr>
          <p:nvPr>
            <p:ph type="ctrTitle"/>
          </p:nvPr>
        </p:nvSpPr>
        <p:spPr>
          <a:solidFill>
            <a:schemeClr val="tx2">
              <a:lumMod val="75000"/>
            </a:schemeClr>
          </a:solidFill>
        </p:spPr>
        <p:txBody>
          <a:bodyPr/>
          <a:lstStyle/>
          <a:p>
            <a:r>
              <a:rPr lang="de-DE" dirty="0">
                <a:solidFill>
                  <a:schemeClr val="bg1">
                    <a:lumMod val="95000"/>
                  </a:schemeClr>
                </a:solidFill>
              </a:rPr>
              <a:t>Materialien MIT!</a:t>
            </a:r>
            <a:br>
              <a:rPr lang="de-DE" dirty="0">
                <a:solidFill>
                  <a:schemeClr val="bg1">
                    <a:lumMod val="95000"/>
                  </a:schemeClr>
                </a:solidFill>
              </a:rPr>
            </a:br>
            <a:r>
              <a:rPr lang="de-DE" dirty="0">
                <a:solidFill>
                  <a:schemeClr val="bg1">
                    <a:lumMod val="95000"/>
                  </a:schemeClr>
                </a:solidFill>
              </a:rPr>
              <a:t> Good-Practice</a:t>
            </a:r>
          </a:p>
        </p:txBody>
      </p:sp>
      <p:sp>
        <p:nvSpPr>
          <p:cNvPr id="3" name="Untertitel 2">
            <a:extLst>
              <a:ext uri="{FF2B5EF4-FFF2-40B4-BE49-F238E27FC236}">
                <a16:creationId xmlns:a16="http://schemas.microsoft.com/office/drawing/2014/main" id="{F1D61F39-630F-4FFC-BE84-D038AF1A5F1F}"/>
              </a:ext>
            </a:extLst>
          </p:cNvPr>
          <p:cNvSpPr>
            <a:spLocks noGrp="1"/>
          </p:cNvSpPr>
          <p:nvPr>
            <p:ph type="subTitle" idx="1"/>
          </p:nvPr>
        </p:nvSpPr>
        <p:spPr>
          <a:xfrm>
            <a:off x="1524000" y="3509963"/>
            <a:ext cx="9144000" cy="1747837"/>
          </a:xfrm>
          <a:solidFill>
            <a:schemeClr val="bg1">
              <a:lumMod val="85000"/>
            </a:schemeClr>
          </a:solidFill>
        </p:spPr>
        <p:txBody>
          <a:bodyPr/>
          <a:lstStyle/>
          <a:p>
            <a:endParaRPr lang="de-DE" dirty="0"/>
          </a:p>
          <a:p>
            <a:r>
              <a:rPr lang="de-DE" dirty="0">
                <a:solidFill>
                  <a:schemeClr val="tx2">
                    <a:lumMod val="50000"/>
                  </a:schemeClr>
                </a:solidFill>
              </a:rPr>
              <a:t>Thema: Schulforum</a:t>
            </a:r>
          </a:p>
          <a:p>
            <a:r>
              <a:rPr lang="de-DE" dirty="0">
                <a:solidFill>
                  <a:schemeClr val="tx2">
                    <a:lumMod val="50000"/>
                  </a:schemeClr>
                </a:solidFill>
              </a:rPr>
              <a:t>Schule: Grundschule Wendelstein</a:t>
            </a:r>
          </a:p>
        </p:txBody>
      </p:sp>
      <p:pic>
        <p:nvPicPr>
          <p:cNvPr id="5" name="Grafik 4">
            <a:extLst>
              <a:ext uri="{FF2B5EF4-FFF2-40B4-BE49-F238E27FC236}">
                <a16:creationId xmlns:a16="http://schemas.microsoft.com/office/drawing/2014/main" id="{5A920A22-EAEF-4D3F-AC8F-F0D6CAA4A14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4667" y="1344541"/>
            <a:ext cx="1491951" cy="1483500"/>
          </a:xfrm>
          <a:prstGeom prst="rect">
            <a:avLst/>
          </a:prstGeom>
          <a:noFill/>
          <a:ln>
            <a:noFill/>
          </a:ln>
        </p:spPr>
      </p:pic>
    </p:spTree>
    <p:extLst>
      <p:ext uri="{BB962C8B-B14F-4D97-AF65-F5344CB8AC3E}">
        <p14:creationId xmlns:p14="http://schemas.microsoft.com/office/powerpoint/2010/main" val="131987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Good-Practice</a:t>
            </a:r>
          </a:p>
        </p:txBody>
      </p:sp>
      <p:pic>
        <p:nvPicPr>
          <p:cNvPr id="5" name="Grafik 4">
            <a:extLst>
              <a:ext uri="{FF2B5EF4-FFF2-40B4-BE49-F238E27FC236}">
                <a16:creationId xmlns:a16="http://schemas.microsoft.com/office/drawing/2014/main" id="{217BCFED-C64F-46C6-848A-DF972FF4A5D0}"/>
              </a:ext>
            </a:extLst>
          </p:cNvPr>
          <p:cNvPicPr>
            <a:picLocks noChangeAspect="1"/>
          </p:cNvPicPr>
          <p:nvPr/>
        </p:nvPicPr>
        <p:blipFill>
          <a:blip r:embed="rId2"/>
          <a:stretch>
            <a:fillRect/>
          </a:stretch>
        </p:blipFill>
        <p:spPr>
          <a:xfrm>
            <a:off x="9955713" y="491954"/>
            <a:ext cx="1207587" cy="1071903"/>
          </a:xfrm>
          <a:prstGeom prst="rect">
            <a:avLst/>
          </a:prstGeom>
        </p:spPr>
      </p:pic>
      <p:sp>
        <p:nvSpPr>
          <p:cNvPr id="3" name="Textfeld 2"/>
          <p:cNvSpPr txBox="1"/>
          <p:nvPr/>
        </p:nvSpPr>
        <p:spPr>
          <a:xfrm>
            <a:off x="838200" y="2797994"/>
            <a:ext cx="6934200" cy="369332"/>
          </a:xfrm>
          <a:prstGeom prst="rect">
            <a:avLst/>
          </a:prstGeom>
          <a:noFill/>
        </p:spPr>
        <p:txBody>
          <a:bodyPr wrap="square" rtlCol="0">
            <a:spAutoFit/>
          </a:bodyPr>
          <a:lstStyle/>
          <a:p>
            <a:pPr lvl="0">
              <a:defRPr/>
            </a:pPr>
            <a:r>
              <a:rPr lang="de-DE" b="1" dirty="0">
                <a:solidFill>
                  <a:prstClr val="black"/>
                </a:solidFill>
              </a:rPr>
              <a:t>Weiterarbeit</a:t>
            </a:r>
          </a:p>
        </p:txBody>
      </p:sp>
      <p:pic>
        <p:nvPicPr>
          <p:cNvPr id="11" name="Grafik 10" descr="Ein Bild, das Text enthält.&#10;&#10;Automatisch generierte Beschreibung">
            <a:extLst>
              <a:ext uri="{FF2B5EF4-FFF2-40B4-BE49-F238E27FC236}">
                <a16:creationId xmlns:a16="http://schemas.microsoft.com/office/drawing/2014/main" id="{A51D16C1-08A1-7C2A-503C-7E88BB8EE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8835" y="1805508"/>
            <a:ext cx="4184966" cy="3138725"/>
          </a:xfrm>
          <a:prstGeom prst="rect">
            <a:avLst/>
          </a:prstGeom>
        </p:spPr>
      </p:pic>
      <p:sp>
        <p:nvSpPr>
          <p:cNvPr id="9" name="Textfeld 8">
            <a:extLst>
              <a:ext uri="{FF2B5EF4-FFF2-40B4-BE49-F238E27FC236}">
                <a16:creationId xmlns:a16="http://schemas.microsoft.com/office/drawing/2014/main" id="{99B82D92-A6F9-41EC-BCBE-21C171B8BE36}"/>
              </a:ext>
            </a:extLst>
          </p:cNvPr>
          <p:cNvSpPr txBox="1"/>
          <p:nvPr/>
        </p:nvSpPr>
        <p:spPr>
          <a:xfrm>
            <a:off x="838200" y="1755261"/>
            <a:ext cx="710901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Schulforum</a:t>
            </a:r>
            <a:r>
              <a:rPr kumimoji="0" lang="de-DE" sz="3200" b="1" i="0" u="none" strike="noStrike" kern="1200" cap="none" spc="0" normalizeH="0" noProof="0" dirty="0">
                <a:ln>
                  <a:noFill/>
                </a:ln>
                <a:solidFill>
                  <a:prstClr val="black"/>
                </a:solidFill>
                <a:effectLst/>
                <a:uLnTx/>
                <a:uFillTx/>
                <a:latin typeface="Calibri" panose="020F0502020204030204"/>
                <a:ea typeface="+mn-ea"/>
                <a:cs typeface="+mn-cs"/>
              </a:rPr>
              <a:t> an der Grundschule Wendelstein</a:t>
            </a:r>
            <a:endPar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Grafik 5">
            <a:extLst>
              <a:ext uri="{FF2B5EF4-FFF2-40B4-BE49-F238E27FC236}">
                <a16:creationId xmlns:a16="http://schemas.microsoft.com/office/drawing/2014/main" id="{8B8AD13D-4DF6-C4B7-9C1F-32677A8F27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99" y="3254577"/>
            <a:ext cx="6007663" cy="3379311"/>
          </a:xfrm>
          <a:prstGeom prst="rect">
            <a:avLst/>
          </a:prstGeom>
        </p:spPr>
      </p:pic>
      <p:sp>
        <p:nvSpPr>
          <p:cNvPr id="4" name="Rechteck 3">
            <a:extLst>
              <a:ext uri="{FF2B5EF4-FFF2-40B4-BE49-F238E27FC236}">
                <a16:creationId xmlns:a16="http://schemas.microsoft.com/office/drawing/2014/main" id="{4C8D4D97-93DB-479E-ADDD-4D53A696C37E}"/>
              </a:ext>
            </a:extLst>
          </p:cNvPr>
          <p:cNvSpPr/>
          <p:nvPr/>
        </p:nvSpPr>
        <p:spPr>
          <a:xfrm>
            <a:off x="7394735" y="5194978"/>
            <a:ext cx="4184967" cy="923330"/>
          </a:xfrm>
          <a:prstGeom prst="rect">
            <a:avLst/>
          </a:prstGeom>
        </p:spPr>
        <p:txBody>
          <a:bodyPr wrap="square">
            <a:spAutoFit/>
          </a:bodyPr>
          <a:lstStyle/>
          <a:p>
            <a:pPr lvl="0">
              <a:defRPr/>
            </a:pPr>
            <a:r>
              <a:rPr lang="de-DE" dirty="0">
                <a:solidFill>
                  <a:prstClr val="black"/>
                </a:solidFill>
              </a:rPr>
              <a:t>Alle Beteiligten erhielten darüber hinaus ein Handout, in dem die Informationen des Vortrags zusammengefasst sind. </a:t>
            </a:r>
          </a:p>
        </p:txBody>
      </p:sp>
    </p:spTree>
    <p:extLst>
      <p:ext uri="{BB962C8B-B14F-4D97-AF65-F5344CB8AC3E}">
        <p14:creationId xmlns:p14="http://schemas.microsoft.com/office/powerpoint/2010/main" val="2809935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Good-Practice</a:t>
            </a:r>
          </a:p>
        </p:txBody>
      </p:sp>
      <p:pic>
        <p:nvPicPr>
          <p:cNvPr id="5" name="Grafik 4">
            <a:extLst>
              <a:ext uri="{FF2B5EF4-FFF2-40B4-BE49-F238E27FC236}">
                <a16:creationId xmlns:a16="http://schemas.microsoft.com/office/drawing/2014/main" id="{217BCFED-C64F-46C6-848A-DF972FF4A5D0}"/>
              </a:ext>
            </a:extLst>
          </p:cNvPr>
          <p:cNvPicPr>
            <a:picLocks noChangeAspect="1"/>
          </p:cNvPicPr>
          <p:nvPr/>
        </p:nvPicPr>
        <p:blipFill>
          <a:blip r:embed="rId2"/>
          <a:stretch>
            <a:fillRect/>
          </a:stretch>
        </p:blipFill>
        <p:spPr>
          <a:xfrm>
            <a:off x="9955713" y="491954"/>
            <a:ext cx="1207587" cy="1071903"/>
          </a:xfrm>
          <a:prstGeom prst="rect">
            <a:avLst/>
          </a:prstGeom>
        </p:spPr>
      </p:pic>
      <p:sp>
        <p:nvSpPr>
          <p:cNvPr id="3" name="Textfeld 2"/>
          <p:cNvSpPr txBox="1"/>
          <p:nvPr/>
        </p:nvSpPr>
        <p:spPr>
          <a:xfrm>
            <a:off x="737721" y="5880567"/>
            <a:ext cx="11089460" cy="923330"/>
          </a:xfrm>
          <a:prstGeom prst="rect">
            <a:avLst/>
          </a:prstGeom>
          <a:noFill/>
        </p:spPr>
        <p:txBody>
          <a:bodyPr wrap="square" rtlCol="0">
            <a:spAutoFit/>
          </a:bodyPr>
          <a:lstStyle/>
          <a:p>
            <a:pPr lvl="0">
              <a:defRPr/>
            </a:pPr>
            <a:r>
              <a:rPr lang="de-DE" dirty="0">
                <a:solidFill>
                  <a:prstClr val="black"/>
                </a:solidFill>
              </a:rPr>
              <a:t>In dem Handout wird die Entstehung des Schulforums als Folge der verstärkten Partizipation der Kinder im Rahmen des Schulversuchs MIT! Mitdenken! Mitreden! Mitgestalten! - SMV an Grundschulen beschrieben.</a:t>
            </a:r>
          </a:p>
          <a:p>
            <a:pPr lvl="0">
              <a:defRPr/>
            </a:pPr>
            <a:endParaRPr lang="de-DE" dirty="0">
              <a:solidFill>
                <a:prstClr val="black"/>
              </a:solidFill>
            </a:endParaRPr>
          </a:p>
        </p:txBody>
      </p:sp>
      <p:sp>
        <p:nvSpPr>
          <p:cNvPr id="9" name="Textfeld 8">
            <a:extLst>
              <a:ext uri="{FF2B5EF4-FFF2-40B4-BE49-F238E27FC236}">
                <a16:creationId xmlns:a16="http://schemas.microsoft.com/office/drawing/2014/main" id="{99B82D92-A6F9-41EC-BCBE-21C171B8BE36}"/>
              </a:ext>
            </a:extLst>
          </p:cNvPr>
          <p:cNvSpPr txBox="1"/>
          <p:nvPr/>
        </p:nvSpPr>
        <p:spPr>
          <a:xfrm>
            <a:off x="838199" y="1663661"/>
            <a:ext cx="8928887"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Schulforum</a:t>
            </a:r>
            <a:r>
              <a:rPr kumimoji="0" lang="de-DE" sz="3200" b="1" i="0" u="none" strike="noStrike" kern="1200" cap="none" spc="0" normalizeH="0" noProof="0" dirty="0">
                <a:ln>
                  <a:noFill/>
                </a:ln>
                <a:solidFill>
                  <a:prstClr val="black"/>
                </a:solidFill>
                <a:effectLst/>
                <a:uLnTx/>
                <a:uFillTx/>
                <a:latin typeface="Calibri" panose="020F0502020204030204"/>
                <a:ea typeface="+mn-ea"/>
                <a:cs typeface="+mn-cs"/>
              </a:rPr>
              <a:t> an der Grundschule Wendelstein</a:t>
            </a:r>
            <a:endPar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Grafik 7">
            <a:extLst>
              <a:ext uri="{FF2B5EF4-FFF2-40B4-BE49-F238E27FC236}">
                <a16:creationId xmlns:a16="http://schemas.microsoft.com/office/drawing/2014/main" id="{8DD8F92E-C898-31B4-8C38-EE00FE8BDA95}"/>
              </a:ext>
            </a:extLst>
          </p:cNvPr>
          <p:cNvPicPr>
            <a:picLocks noChangeAspect="1"/>
          </p:cNvPicPr>
          <p:nvPr/>
        </p:nvPicPr>
        <p:blipFill rotWithShape="1">
          <a:blip r:embed="rId3">
            <a:extLst>
              <a:ext uri="{28A0092B-C50C-407E-A947-70E740481C1C}">
                <a14:useLocalDpi xmlns:a14="http://schemas.microsoft.com/office/drawing/2010/main" val="0"/>
              </a:ext>
            </a:extLst>
          </a:blip>
          <a:srcRect t="5833" r="4762" b="6732"/>
          <a:stretch/>
        </p:blipFill>
        <p:spPr>
          <a:xfrm>
            <a:off x="364819" y="2233047"/>
            <a:ext cx="7075811" cy="3648629"/>
          </a:xfrm>
          <a:prstGeom prst="rect">
            <a:avLst/>
          </a:prstGeom>
        </p:spPr>
      </p:pic>
      <p:sp>
        <p:nvSpPr>
          <p:cNvPr id="4" name="Textfeld 3">
            <a:extLst>
              <a:ext uri="{FF2B5EF4-FFF2-40B4-BE49-F238E27FC236}">
                <a16:creationId xmlns:a16="http://schemas.microsoft.com/office/drawing/2014/main" id="{0887BA65-8D77-4454-AF4C-F1222E94498E}"/>
              </a:ext>
            </a:extLst>
          </p:cNvPr>
          <p:cNvSpPr txBox="1"/>
          <p:nvPr/>
        </p:nvSpPr>
        <p:spPr>
          <a:xfrm>
            <a:off x="7768353" y="2989224"/>
            <a:ext cx="1998733" cy="646331"/>
          </a:xfrm>
          <a:prstGeom prst="rect">
            <a:avLst/>
          </a:prstGeom>
          <a:noFill/>
        </p:spPr>
        <p:txBody>
          <a:bodyPr wrap="square" rtlCol="0">
            <a:spAutoFit/>
          </a:bodyPr>
          <a:lstStyle/>
          <a:p>
            <a:r>
              <a:rPr lang="de-DE" b="1" dirty="0"/>
              <a:t>Ausschnitt des Handouts </a:t>
            </a:r>
          </a:p>
        </p:txBody>
      </p:sp>
      <p:pic>
        <p:nvPicPr>
          <p:cNvPr id="10" name="Grafik 9" descr="Lupe">
            <a:extLst>
              <a:ext uri="{FF2B5EF4-FFF2-40B4-BE49-F238E27FC236}">
                <a16:creationId xmlns:a16="http://schemas.microsoft.com/office/drawing/2014/main" id="{B9DEEC00-09B0-4BC3-8C43-E8994E2455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14877" y="2106216"/>
            <a:ext cx="3313685" cy="3313685"/>
          </a:xfrm>
          <a:prstGeom prst="rect">
            <a:avLst/>
          </a:prstGeom>
        </p:spPr>
      </p:pic>
    </p:spTree>
    <p:extLst>
      <p:ext uri="{BB962C8B-B14F-4D97-AF65-F5344CB8AC3E}">
        <p14:creationId xmlns:p14="http://schemas.microsoft.com/office/powerpoint/2010/main" val="1034970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Good-Practice</a:t>
            </a:r>
          </a:p>
        </p:txBody>
      </p:sp>
      <p:pic>
        <p:nvPicPr>
          <p:cNvPr id="5" name="Grafik 4">
            <a:extLst>
              <a:ext uri="{FF2B5EF4-FFF2-40B4-BE49-F238E27FC236}">
                <a16:creationId xmlns:a16="http://schemas.microsoft.com/office/drawing/2014/main" id="{217BCFED-C64F-46C6-848A-DF972FF4A5D0}"/>
              </a:ext>
            </a:extLst>
          </p:cNvPr>
          <p:cNvPicPr>
            <a:picLocks noChangeAspect="1"/>
          </p:cNvPicPr>
          <p:nvPr/>
        </p:nvPicPr>
        <p:blipFill>
          <a:blip r:embed="rId2"/>
          <a:stretch>
            <a:fillRect/>
          </a:stretch>
        </p:blipFill>
        <p:spPr>
          <a:xfrm>
            <a:off x="9955713" y="491954"/>
            <a:ext cx="1207587" cy="1071903"/>
          </a:xfrm>
          <a:prstGeom prst="rect">
            <a:avLst/>
          </a:prstGeom>
        </p:spPr>
      </p:pic>
      <p:sp>
        <p:nvSpPr>
          <p:cNvPr id="3" name="Textfeld 2"/>
          <p:cNvSpPr txBox="1"/>
          <p:nvPr/>
        </p:nvSpPr>
        <p:spPr>
          <a:xfrm>
            <a:off x="838200" y="2627338"/>
            <a:ext cx="5491164" cy="3416320"/>
          </a:xfrm>
          <a:prstGeom prst="rect">
            <a:avLst/>
          </a:prstGeom>
          <a:noFill/>
        </p:spPr>
        <p:txBody>
          <a:bodyPr wrap="square" rtlCol="0">
            <a:spAutoFit/>
          </a:bodyPr>
          <a:lstStyle/>
          <a:p>
            <a:pPr lvl="0">
              <a:defRPr/>
            </a:pPr>
            <a:r>
              <a:rPr lang="de-DE" b="1" dirty="0">
                <a:solidFill>
                  <a:prstClr val="black"/>
                </a:solidFill>
              </a:rPr>
              <a:t>Ausblick</a:t>
            </a:r>
          </a:p>
          <a:p>
            <a:pPr lvl="0">
              <a:defRPr/>
            </a:pPr>
            <a:r>
              <a:rPr lang="de-DE" dirty="0">
                <a:solidFill>
                  <a:prstClr val="black"/>
                </a:solidFill>
              </a:rPr>
              <a:t>Während der Ortsbegehung signalisierte der Bürgermeister, die Initiative der Kinder aufgreifen zu wollen und entsprechende Mittel zur Umgestaltung des Pausenhofs zur Verfügung zu stellen. </a:t>
            </a:r>
          </a:p>
          <a:p>
            <a:pPr lvl="0">
              <a:defRPr/>
            </a:pPr>
            <a:endParaRPr lang="de-DE" dirty="0">
              <a:solidFill>
                <a:prstClr val="black"/>
              </a:solidFill>
            </a:endParaRPr>
          </a:p>
          <a:p>
            <a:pPr lvl="0">
              <a:defRPr/>
            </a:pPr>
            <a:r>
              <a:rPr lang="de-DE" dirty="0">
                <a:solidFill>
                  <a:prstClr val="black"/>
                </a:solidFill>
              </a:rPr>
              <a:t>Die Schulfamilie kann nun ein genaueres Konzept ausarbeiten. Das Schulforum ist neben der Klassensprecherversammlung ein geeignetes Gremium, um diesen Prozess voranzutreiben und abzustimmen.</a:t>
            </a:r>
          </a:p>
          <a:p>
            <a:pPr lvl="0">
              <a:defRPr/>
            </a:pPr>
            <a:endParaRPr lang="de-DE" dirty="0">
              <a:solidFill>
                <a:prstClr val="black"/>
              </a:solidFill>
            </a:endParaRPr>
          </a:p>
          <a:p>
            <a:pPr lvl="0">
              <a:defRPr/>
            </a:pPr>
            <a:endParaRPr lang="de-DE" dirty="0">
              <a:solidFill>
                <a:prstClr val="black"/>
              </a:solidFill>
            </a:endParaRPr>
          </a:p>
        </p:txBody>
      </p:sp>
      <p:sp>
        <p:nvSpPr>
          <p:cNvPr id="9" name="Textfeld 8">
            <a:extLst>
              <a:ext uri="{FF2B5EF4-FFF2-40B4-BE49-F238E27FC236}">
                <a16:creationId xmlns:a16="http://schemas.microsoft.com/office/drawing/2014/main" id="{99B82D92-A6F9-41EC-BCBE-21C171B8BE36}"/>
              </a:ext>
            </a:extLst>
          </p:cNvPr>
          <p:cNvSpPr txBox="1"/>
          <p:nvPr/>
        </p:nvSpPr>
        <p:spPr>
          <a:xfrm>
            <a:off x="838200" y="1764668"/>
            <a:ext cx="105156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Schulforum</a:t>
            </a:r>
            <a:r>
              <a:rPr kumimoji="0" lang="de-DE" sz="3200" b="1" i="0" u="none" strike="noStrike" kern="1200" cap="none" spc="0" normalizeH="0" noProof="0" dirty="0">
                <a:ln>
                  <a:noFill/>
                </a:ln>
                <a:solidFill>
                  <a:prstClr val="black"/>
                </a:solidFill>
                <a:effectLst/>
                <a:uLnTx/>
                <a:uFillTx/>
                <a:latin typeface="Calibri" panose="020F0502020204030204"/>
                <a:ea typeface="+mn-ea"/>
                <a:cs typeface="+mn-cs"/>
              </a:rPr>
              <a:t> an der Grundschule Wendelstein</a:t>
            </a:r>
            <a:endPar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Grafik 5" descr="Ein Bild, das drinnen, Boden, Person, Decke enthält.&#10;&#10;Automatisch generierte Beschreibung">
            <a:extLst>
              <a:ext uri="{FF2B5EF4-FFF2-40B4-BE49-F238E27FC236}">
                <a16:creationId xmlns:a16="http://schemas.microsoft.com/office/drawing/2014/main" id="{18C8F436-3174-141F-FB44-A95D4C23E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8217" y="2481201"/>
            <a:ext cx="4635583" cy="3476687"/>
          </a:xfrm>
          <a:prstGeom prst="rect">
            <a:avLst/>
          </a:prstGeom>
        </p:spPr>
      </p:pic>
      <p:sp>
        <p:nvSpPr>
          <p:cNvPr id="4" name="Textfeld 3">
            <a:extLst>
              <a:ext uri="{FF2B5EF4-FFF2-40B4-BE49-F238E27FC236}">
                <a16:creationId xmlns:a16="http://schemas.microsoft.com/office/drawing/2014/main" id="{052C2125-571F-429D-820C-452A5154E24A}"/>
              </a:ext>
            </a:extLst>
          </p:cNvPr>
          <p:cNvSpPr txBox="1"/>
          <p:nvPr/>
        </p:nvSpPr>
        <p:spPr>
          <a:xfrm>
            <a:off x="6798365" y="6043658"/>
            <a:ext cx="4802588" cy="461665"/>
          </a:xfrm>
          <a:prstGeom prst="rect">
            <a:avLst/>
          </a:prstGeom>
          <a:noFill/>
        </p:spPr>
        <p:txBody>
          <a:bodyPr wrap="square" rtlCol="0">
            <a:spAutoFit/>
          </a:bodyPr>
          <a:lstStyle/>
          <a:p>
            <a:r>
              <a:rPr lang="de-DE" sz="1200" dirty="0"/>
              <a:t>Rückmeldung der Ergebnisse des Schulforums in der nächsten Klassensprecherversammlung</a:t>
            </a:r>
          </a:p>
        </p:txBody>
      </p:sp>
    </p:spTree>
    <p:extLst>
      <p:ext uri="{BB962C8B-B14F-4D97-AF65-F5344CB8AC3E}">
        <p14:creationId xmlns:p14="http://schemas.microsoft.com/office/powerpoint/2010/main" val="2349650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Good-Practice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838200" y="1755261"/>
            <a:ext cx="10515600"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Schulforum</a:t>
            </a:r>
            <a:r>
              <a:rPr kumimoji="0" lang="de-DE" sz="3200" b="1" i="0" u="none" strike="noStrike" kern="1200" cap="none" spc="0" normalizeH="0" noProof="0" dirty="0">
                <a:ln>
                  <a:noFill/>
                </a:ln>
                <a:solidFill>
                  <a:prstClr val="black"/>
                </a:solidFill>
                <a:effectLst/>
                <a:uLnTx/>
                <a:uFillTx/>
                <a:latin typeface="Calibri" panose="020F0502020204030204"/>
                <a:ea typeface="+mn-ea"/>
                <a:cs typeface="+mn-cs"/>
              </a:rPr>
              <a:t> an der Grundschule Wendelstein</a:t>
            </a:r>
            <a:endPar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feld 2"/>
          <p:cNvSpPr txBox="1"/>
          <p:nvPr/>
        </p:nvSpPr>
        <p:spPr>
          <a:xfrm>
            <a:off x="838200" y="2606008"/>
            <a:ext cx="6939987" cy="3693319"/>
          </a:xfrm>
          <a:prstGeom prst="rect">
            <a:avLst/>
          </a:prstGeom>
          <a:noFill/>
        </p:spPr>
        <p:txBody>
          <a:bodyPr wrap="square" rtlCol="0">
            <a:spAutoFit/>
          </a:bodyPr>
          <a:lstStyle/>
          <a:p>
            <a:pPr lvl="0">
              <a:defRPr/>
            </a:pPr>
            <a:r>
              <a:rPr lang="de-DE" b="1" dirty="0">
                <a:solidFill>
                  <a:prstClr val="black"/>
                </a:solidFill>
              </a:rPr>
              <a:t>Beteiligte</a:t>
            </a:r>
          </a:p>
          <a:p>
            <a:r>
              <a:rPr lang="de-DE" dirty="0"/>
              <a:t>Am Schulforum nehmen Vertreterinnen und Vertreter der gesamten Schulfamilie teil:</a:t>
            </a:r>
          </a:p>
          <a:p>
            <a:pPr marL="285750" indent="-285750">
              <a:buFont typeface="Arial" panose="020B0604020202020204" pitchFamily="34" charset="0"/>
              <a:buChar char="•"/>
            </a:pPr>
            <a:r>
              <a:rPr lang="de-DE" dirty="0"/>
              <a:t>die Schulleiterin</a:t>
            </a:r>
          </a:p>
          <a:p>
            <a:pPr marL="285750" indent="-285750">
              <a:buFont typeface="Arial" panose="020B0604020202020204" pitchFamily="34" charset="0"/>
              <a:buChar char="•"/>
            </a:pPr>
            <a:r>
              <a:rPr lang="de-DE" dirty="0"/>
              <a:t>drei von der Lehrerkonferenz gewählte Lehrkräfte</a:t>
            </a:r>
          </a:p>
          <a:p>
            <a:pPr marL="285750" indent="-285750">
              <a:buFont typeface="Arial" panose="020B0604020202020204" pitchFamily="34" charset="0"/>
              <a:buChar char="•"/>
            </a:pPr>
            <a:r>
              <a:rPr lang="de-DE" dirty="0"/>
              <a:t>die oder der Elternbeiratsvorsitzende sowie zwei vom Elternbeirat gewählte Elternbeiratsmitglieder</a:t>
            </a:r>
          </a:p>
          <a:p>
            <a:pPr marL="285750" indent="-285750">
              <a:buFont typeface="Arial" panose="020B0604020202020204" pitchFamily="34" charset="0"/>
              <a:buChar char="•"/>
            </a:pPr>
            <a:r>
              <a:rPr lang="de-DE" dirty="0"/>
              <a:t>die drei Schülersprecherinnen bzw. Schülersprecher</a:t>
            </a:r>
          </a:p>
          <a:p>
            <a:pPr marL="285750" indent="-285750">
              <a:buFont typeface="Arial" panose="020B0604020202020204" pitchFamily="34" charset="0"/>
              <a:buChar char="•"/>
            </a:pPr>
            <a:r>
              <a:rPr lang="de-DE" dirty="0"/>
              <a:t>eine Vertreterin oder ein Vertreter des Sachaufwandsträgers</a:t>
            </a:r>
          </a:p>
          <a:p>
            <a:endParaRPr lang="de-DE" dirty="0"/>
          </a:p>
          <a:p>
            <a:r>
              <a:rPr lang="de-DE" dirty="0"/>
              <a:t>Pro Halbjahr findet mindestens ein Schulforum statt. Darüber hinaus wird ein Schulforum einberufen, falls vier Mitglieder dies verlangen.</a:t>
            </a:r>
          </a:p>
          <a:p>
            <a:pPr marL="285750" indent="-285750">
              <a:buFont typeface="Arial" panose="020B0604020202020204" pitchFamily="34" charset="0"/>
              <a:buChar char="•"/>
            </a:pPr>
            <a:endParaRPr lang="de-DE" dirty="0"/>
          </a:p>
        </p:txBody>
      </p:sp>
      <p:pic>
        <p:nvPicPr>
          <p:cNvPr id="6" name="Grafik 5" descr="Ein Bild, das drinnen, Boden, Zubehör, angeordnet enthält.&#10;&#10;Automatisch generierte Beschreibung">
            <a:extLst>
              <a:ext uri="{FF2B5EF4-FFF2-40B4-BE49-F238E27FC236}">
                <a16:creationId xmlns:a16="http://schemas.microsoft.com/office/drawing/2014/main" id="{B5D0B64F-476E-F9B4-3346-A4AE6E600E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436287" y="2926286"/>
            <a:ext cx="2782264" cy="3052762"/>
          </a:xfrm>
          <a:prstGeom prst="rect">
            <a:avLst/>
          </a:prstGeom>
        </p:spPr>
      </p:pic>
      <p:pic>
        <p:nvPicPr>
          <p:cNvPr id="7" name="Grafik 6">
            <a:extLst>
              <a:ext uri="{FF2B5EF4-FFF2-40B4-BE49-F238E27FC236}">
                <a16:creationId xmlns:a16="http://schemas.microsoft.com/office/drawing/2014/main" id="{B1306439-20A4-4C8A-8D99-9D524DBAAFA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0469" y="514981"/>
            <a:ext cx="1162013" cy="1072780"/>
          </a:xfrm>
          <a:prstGeom prst="rect">
            <a:avLst/>
          </a:prstGeom>
          <a:noFill/>
          <a:ln>
            <a:noFill/>
          </a:ln>
        </p:spPr>
      </p:pic>
    </p:spTree>
    <p:extLst>
      <p:ext uri="{BB962C8B-B14F-4D97-AF65-F5344CB8AC3E}">
        <p14:creationId xmlns:p14="http://schemas.microsoft.com/office/powerpoint/2010/main" val="1779621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Good-Practice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5672667" y="1755261"/>
            <a:ext cx="568113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Schulforum</a:t>
            </a:r>
            <a:r>
              <a:rPr kumimoji="0" lang="de-DE" sz="3200" b="1" i="0" u="none" strike="noStrike" kern="1200" cap="none" spc="0" normalizeH="0" noProof="0" dirty="0">
                <a:ln>
                  <a:noFill/>
                </a:ln>
                <a:solidFill>
                  <a:prstClr val="black"/>
                </a:solidFill>
                <a:effectLst/>
                <a:uLnTx/>
                <a:uFillTx/>
                <a:latin typeface="Calibri" panose="020F0502020204030204"/>
                <a:ea typeface="+mn-ea"/>
                <a:cs typeface="+mn-cs"/>
              </a:rPr>
              <a:t> an der Grundschule Wendelstein</a:t>
            </a:r>
            <a:endPar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feld 2"/>
          <p:cNvSpPr txBox="1"/>
          <p:nvPr/>
        </p:nvSpPr>
        <p:spPr>
          <a:xfrm>
            <a:off x="5672667" y="3120520"/>
            <a:ext cx="5681132" cy="923330"/>
          </a:xfrm>
          <a:prstGeom prst="rect">
            <a:avLst/>
          </a:prstGeom>
          <a:noFill/>
        </p:spPr>
        <p:txBody>
          <a:bodyPr wrap="square" rtlCol="0">
            <a:spAutoFit/>
          </a:bodyPr>
          <a:lstStyle/>
          <a:p>
            <a:pPr lvl="0">
              <a:defRPr/>
            </a:pPr>
            <a:r>
              <a:rPr lang="de-DE" b="1" dirty="0">
                <a:solidFill>
                  <a:prstClr val="black"/>
                </a:solidFill>
              </a:rPr>
              <a:t>Einladung</a:t>
            </a:r>
          </a:p>
          <a:p>
            <a:r>
              <a:rPr lang="de-DE" dirty="0"/>
              <a:t>Die Schulleiterin erstellt die Tagesordnung und verschickt die Einladung gemäß Verteiler an alle Beteiligten.</a:t>
            </a:r>
          </a:p>
        </p:txBody>
      </p:sp>
      <p:pic>
        <p:nvPicPr>
          <p:cNvPr id="8" name="Grafik 7">
            <a:extLst>
              <a:ext uri="{FF2B5EF4-FFF2-40B4-BE49-F238E27FC236}">
                <a16:creationId xmlns:a16="http://schemas.microsoft.com/office/drawing/2014/main" id="{42723772-8ED9-4EA8-6E7D-BA08081D5A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468" y="460987"/>
            <a:ext cx="4262437" cy="6309927"/>
          </a:xfrm>
          <a:prstGeom prst="rect">
            <a:avLst/>
          </a:prstGeom>
          <a:solidFill>
            <a:schemeClr val="bg1"/>
          </a:solidFill>
          <a:ln>
            <a:solidFill>
              <a:schemeClr val="tx1"/>
            </a:solidFill>
          </a:ln>
        </p:spPr>
      </p:pic>
      <p:pic>
        <p:nvPicPr>
          <p:cNvPr id="7" name="Grafik 6">
            <a:extLst>
              <a:ext uri="{FF2B5EF4-FFF2-40B4-BE49-F238E27FC236}">
                <a16:creationId xmlns:a16="http://schemas.microsoft.com/office/drawing/2014/main" id="{AC4A0BC7-C978-4696-8AA1-E1C607C91B2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0469" y="514981"/>
            <a:ext cx="1162013" cy="1072780"/>
          </a:xfrm>
          <a:prstGeom prst="rect">
            <a:avLst/>
          </a:prstGeom>
          <a:noFill/>
          <a:ln>
            <a:noFill/>
          </a:ln>
        </p:spPr>
      </p:pic>
      <p:sp>
        <p:nvSpPr>
          <p:cNvPr id="5" name="Textfeld 4">
            <a:extLst>
              <a:ext uri="{FF2B5EF4-FFF2-40B4-BE49-F238E27FC236}">
                <a16:creationId xmlns:a16="http://schemas.microsoft.com/office/drawing/2014/main" id="{68B91166-15FE-4448-A418-6D5070729CD9}"/>
              </a:ext>
            </a:extLst>
          </p:cNvPr>
          <p:cNvSpPr txBox="1"/>
          <p:nvPr/>
        </p:nvSpPr>
        <p:spPr>
          <a:xfrm>
            <a:off x="1155700" y="5551714"/>
            <a:ext cx="3285671" cy="1138773"/>
          </a:xfrm>
          <a:prstGeom prst="rect">
            <a:avLst/>
          </a:prstGeom>
          <a:solidFill>
            <a:schemeClr val="bg1"/>
          </a:solidFill>
        </p:spPr>
        <p:txBody>
          <a:bodyPr wrap="square" rtlCol="0">
            <a:spAutoFit/>
          </a:bodyPr>
          <a:lstStyle/>
          <a:p>
            <a:r>
              <a:rPr lang="de-DE" sz="800" b="1" dirty="0"/>
              <a:t>Verteiler</a:t>
            </a:r>
          </a:p>
          <a:p>
            <a:endParaRPr lang="de-DE" sz="800" b="1" dirty="0"/>
          </a:p>
          <a:p>
            <a:r>
              <a:rPr lang="de-DE" sz="800" dirty="0"/>
              <a:t>Lehrkräfte:</a:t>
            </a:r>
          </a:p>
          <a:p>
            <a:r>
              <a:rPr lang="de-DE" sz="800" dirty="0"/>
              <a:t>Elternvertretung:</a:t>
            </a:r>
          </a:p>
          <a:p>
            <a:r>
              <a:rPr lang="de-DE" sz="800" dirty="0"/>
              <a:t>Schülervertretung:</a:t>
            </a:r>
          </a:p>
          <a:p>
            <a:r>
              <a:rPr lang="de-DE" sz="800" dirty="0"/>
              <a:t>Schulleitung:</a:t>
            </a:r>
          </a:p>
          <a:p>
            <a:r>
              <a:rPr lang="de-DE" sz="800" dirty="0"/>
              <a:t>Gemeinde Wendelstein:</a:t>
            </a:r>
          </a:p>
          <a:p>
            <a:endParaRPr lang="de-DE" sz="1200" dirty="0"/>
          </a:p>
        </p:txBody>
      </p:sp>
    </p:spTree>
    <p:extLst>
      <p:ext uri="{BB962C8B-B14F-4D97-AF65-F5344CB8AC3E}">
        <p14:creationId xmlns:p14="http://schemas.microsoft.com/office/powerpoint/2010/main" val="3496574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Good-Practice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838200" y="1755261"/>
            <a:ext cx="10515600"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Schulforum</a:t>
            </a:r>
            <a:r>
              <a:rPr kumimoji="0" lang="de-DE" sz="3200" b="1" i="0" u="none" strike="noStrike" kern="1200" cap="none" spc="0" normalizeH="0" noProof="0" dirty="0">
                <a:ln>
                  <a:noFill/>
                </a:ln>
                <a:solidFill>
                  <a:prstClr val="black"/>
                </a:solidFill>
                <a:effectLst/>
                <a:uLnTx/>
                <a:uFillTx/>
                <a:latin typeface="Calibri" panose="020F0502020204030204"/>
                <a:ea typeface="+mn-ea"/>
                <a:cs typeface="+mn-cs"/>
              </a:rPr>
              <a:t> an der Grundschule Wendelstein</a:t>
            </a:r>
            <a:endPar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feld 2"/>
          <p:cNvSpPr txBox="1"/>
          <p:nvPr/>
        </p:nvSpPr>
        <p:spPr>
          <a:xfrm>
            <a:off x="838200" y="2324647"/>
            <a:ext cx="5609734" cy="5078313"/>
          </a:xfrm>
          <a:prstGeom prst="rect">
            <a:avLst/>
          </a:prstGeom>
          <a:noFill/>
        </p:spPr>
        <p:txBody>
          <a:bodyPr wrap="square" rtlCol="0">
            <a:spAutoFit/>
          </a:bodyPr>
          <a:lstStyle/>
          <a:p>
            <a:pPr lvl="0">
              <a:defRPr/>
            </a:pPr>
            <a:r>
              <a:rPr lang="de-DE" b="1" dirty="0">
                <a:solidFill>
                  <a:prstClr val="black"/>
                </a:solidFill>
              </a:rPr>
              <a:t>Inhalt</a:t>
            </a:r>
          </a:p>
          <a:p>
            <a:r>
              <a:rPr lang="de-DE" dirty="0"/>
              <a:t>Das Schulforum bietet die Gelegenheit zum gegenseitigen Kennenlernen und Austausch. Hier können Anliegen und Themen, die für alle schulischen Akteurinnen und Akteure von Interesse sind, aus verschiedenen Perspektiven beleuchtet und diskutiert werden. </a:t>
            </a:r>
          </a:p>
          <a:p>
            <a:endParaRPr lang="de-DE" dirty="0"/>
          </a:p>
          <a:p>
            <a:r>
              <a:rPr lang="de-DE" dirty="0"/>
              <a:t>Darüber hinaus ist bei bestimmten Entscheidungen das Einvernehmen des Schulforums erforderlich. Beispiele hierfür sind der Erlass der Hausordnung sowie die Festlegung der Pausenordnung und der Pausenverpflegung.</a:t>
            </a:r>
          </a:p>
          <a:p>
            <a:endParaRPr lang="de-DE" dirty="0"/>
          </a:p>
          <a:p>
            <a:r>
              <a:rPr lang="de-DE" dirty="0"/>
              <a:t>Die Inhalte, die die Schülersprecherinnen und Schülersprecher einbringen wollen, können bei der Klassensprecherversammlung  besprochen werden.</a:t>
            </a:r>
          </a:p>
          <a:p>
            <a:endParaRPr lang="de-DE" dirty="0"/>
          </a:p>
          <a:p>
            <a:endParaRPr lang="de-DE" dirty="0"/>
          </a:p>
        </p:txBody>
      </p:sp>
      <p:pic>
        <p:nvPicPr>
          <p:cNvPr id="6" name="Grafik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527180" y="2613891"/>
            <a:ext cx="4826620" cy="3619965"/>
          </a:xfrm>
          <a:prstGeom prst="rect">
            <a:avLst/>
          </a:prstGeom>
        </p:spPr>
      </p:pic>
      <p:pic>
        <p:nvPicPr>
          <p:cNvPr id="7" name="Grafik 6">
            <a:extLst>
              <a:ext uri="{FF2B5EF4-FFF2-40B4-BE49-F238E27FC236}">
                <a16:creationId xmlns:a16="http://schemas.microsoft.com/office/drawing/2014/main" id="{8179D499-283D-4D4F-81DF-696981B6B8F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0469" y="514981"/>
            <a:ext cx="1162013" cy="1072780"/>
          </a:xfrm>
          <a:prstGeom prst="rect">
            <a:avLst/>
          </a:prstGeom>
          <a:noFill/>
          <a:ln>
            <a:noFill/>
          </a:ln>
        </p:spPr>
      </p:pic>
      <p:sp>
        <p:nvSpPr>
          <p:cNvPr id="4" name="Textfeld 3">
            <a:extLst>
              <a:ext uri="{FF2B5EF4-FFF2-40B4-BE49-F238E27FC236}">
                <a16:creationId xmlns:a16="http://schemas.microsoft.com/office/drawing/2014/main" id="{D4D33AD0-0ADF-420A-A022-CC9504D5A314}"/>
              </a:ext>
            </a:extLst>
          </p:cNvPr>
          <p:cNvSpPr txBox="1"/>
          <p:nvPr/>
        </p:nvSpPr>
        <p:spPr>
          <a:xfrm>
            <a:off x="6527180" y="6285238"/>
            <a:ext cx="5995544" cy="307777"/>
          </a:xfrm>
          <a:prstGeom prst="rect">
            <a:avLst/>
          </a:prstGeom>
          <a:noFill/>
        </p:spPr>
        <p:txBody>
          <a:bodyPr wrap="square" rtlCol="0">
            <a:spAutoFit/>
          </a:bodyPr>
          <a:lstStyle/>
          <a:p>
            <a:r>
              <a:rPr lang="de-DE" sz="1400" dirty="0"/>
              <a:t>Vorbereitung in der Klassensprecherversammlung der GS Wendelstein</a:t>
            </a:r>
          </a:p>
        </p:txBody>
      </p:sp>
    </p:spTree>
    <p:extLst>
      <p:ext uri="{BB962C8B-B14F-4D97-AF65-F5344CB8AC3E}">
        <p14:creationId xmlns:p14="http://schemas.microsoft.com/office/powerpoint/2010/main" val="2219282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Good-Practice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5384800" y="1755261"/>
            <a:ext cx="596900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Schulforum</a:t>
            </a:r>
            <a:r>
              <a:rPr kumimoji="0" lang="de-DE" sz="3200" b="1" i="0" u="none" strike="noStrike" kern="1200" cap="none" spc="0" normalizeH="0" noProof="0" dirty="0">
                <a:ln>
                  <a:noFill/>
                </a:ln>
                <a:solidFill>
                  <a:prstClr val="black"/>
                </a:solidFill>
                <a:effectLst/>
                <a:uLnTx/>
                <a:uFillTx/>
                <a:latin typeface="Calibri" panose="020F0502020204030204"/>
                <a:ea typeface="+mn-ea"/>
                <a:cs typeface="+mn-cs"/>
              </a:rPr>
              <a:t> an der Grundschule Wendelstein</a:t>
            </a:r>
            <a:endPar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feld 2"/>
          <p:cNvSpPr txBox="1"/>
          <p:nvPr/>
        </p:nvSpPr>
        <p:spPr>
          <a:xfrm>
            <a:off x="5384800" y="3065124"/>
            <a:ext cx="5338619" cy="1477328"/>
          </a:xfrm>
          <a:prstGeom prst="rect">
            <a:avLst/>
          </a:prstGeom>
          <a:noFill/>
        </p:spPr>
        <p:txBody>
          <a:bodyPr wrap="square" rtlCol="0">
            <a:spAutoFit/>
          </a:bodyPr>
          <a:lstStyle/>
          <a:p>
            <a:pPr lvl="0">
              <a:defRPr/>
            </a:pPr>
            <a:r>
              <a:rPr lang="de-DE" b="1" dirty="0">
                <a:solidFill>
                  <a:prstClr val="black"/>
                </a:solidFill>
              </a:rPr>
              <a:t>Protokoll</a:t>
            </a:r>
          </a:p>
          <a:p>
            <a:pPr lvl="0">
              <a:defRPr/>
            </a:pPr>
            <a:r>
              <a:rPr lang="de-DE" dirty="0">
                <a:solidFill>
                  <a:prstClr val="black"/>
                </a:solidFill>
              </a:rPr>
              <a:t>Nach der Sitzung des Schulforums erstellt die Schriftführerin oder der Schriftführer ein Protokoll und verteilt es an alle Teilnehmenden. </a:t>
            </a:r>
          </a:p>
          <a:p>
            <a:endParaRPr lang="de-DE" dirty="0"/>
          </a:p>
        </p:txBody>
      </p:sp>
      <p:pic>
        <p:nvPicPr>
          <p:cNvPr id="4" name="Grafik 3">
            <a:extLst>
              <a:ext uri="{FF2B5EF4-FFF2-40B4-BE49-F238E27FC236}">
                <a16:creationId xmlns:a16="http://schemas.microsoft.com/office/drawing/2014/main" id="{8CA83750-AAD3-CF85-C54C-7DC17ACE31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718" y="457934"/>
            <a:ext cx="4249764" cy="6013953"/>
          </a:xfrm>
          <a:prstGeom prst="rect">
            <a:avLst/>
          </a:prstGeom>
          <a:solidFill>
            <a:schemeClr val="bg1"/>
          </a:solidFill>
          <a:ln>
            <a:solidFill>
              <a:schemeClr val="tx1"/>
            </a:solidFill>
          </a:ln>
        </p:spPr>
      </p:pic>
      <p:pic>
        <p:nvPicPr>
          <p:cNvPr id="7" name="Grafik 6">
            <a:extLst>
              <a:ext uri="{FF2B5EF4-FFF2-40B4-BE49-F238E27FC236}">
                <a16:creationId xmlns:a16="http://schemas.microsoft.com/office/drawing/2014/main" id="{53CE755F-1049-4D68-90EB-C82D7EAAB4E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0469" y="514981"/>
            <a:ext cx="1162013" cy="1072780"/>
          </a:xfrm>
          <a:prstGeom prst="rect">
            <a:avLst/>
          </a:prstGeom>
          <a:noFill/>
          <a:ln>
            <a:noFill/>
          </a:ln>
        </p:spPr>
      </p:pic>
      <p:sp>
        <p:nvSpPr>
          <p:cNvPr id="5" name="Textfeld 4">
            <a:extLst>
              <a:ext uri="{FF2B5EF4-FFF2-40B4-BE49-F238E27FC236}">
                <a16:creationId xmlns:a16="http://schemas.microsoft.com/office/drawing/2014/main" id="{6C81647B-5D6C-41E0-B77F-6FA34881DD7C}"/>
              </a:ext>
            </a:extLst>
          </p:cNvPr>
          <p:cNvSpPr txBox="1"/>
          <p:nvPr/>
        </p:nvSpPr>
        <p:spPr>
          <a:xfrm>
            <a:off x="2168653" y="3065124"/>
            <a:ext cx="838200" cy="369332"/>
          </a:xfrm>
          <a:prstGeom prst="rect">
            <a:avLst/>
          </a:prstGeom>
          <a:solidFill>
            <a:schemeClr val="bg1"/>
          </a:solidFill>
        </p:spPr>
        <p:txBody>
          <a:bodyPr wrap="square" rtlCol="0">
            <a:spAutoFit/>
          </a:bodyPr>
          <a:lstStyle/>
          <a:p>
            <a:endParaRPr lang="de-DE" dirty="0"/>
          </a:p>
        </p:txBody>
      </p:sp>
      <p:sp>
        <p:nvSpPr>
          <p:cNvPr id="6" name="Textfeld 5">
            <a:extLst>
              <a:ext uri="{FF2B5EF4-FFF2-40B4-BE49-F238E27FC236}">
                <a16:creationId xmlns:a16="http://schemas.microsoft.com/office/drawing/2014/main" id="{6C7E5CF0-A26A-4504-877D-44EC84E4910D}"/>
              </a:ext>
            </a:extLst>
          </p:cNvPr>
          <p:cNvSpPr txBox="1"/>
          <p:nvPr/>
        </p:nvSpPr>
        <p:spPr>
          <a:xfrm>
            <a:off x="2140241" y="2569812"/>
            <a:ext cx="461445" cy="151617"/>
          </a:xfrm>
          <a:prstGeom prst="rect">
            <a:avLst/>
          </a:prstGeom>
          <a:solidFill>
            <a:schemeClr val="bg1"/>
          </a:solidFill>
        </p:spPr>
        <p:txBody>
          <a:bodyPr wrap="square" rtlCol="0">
            <a:spAutoFit/>
          </a:bodyPr>
          <a:lstStyle/>
          <a:p>
            <a:endParaRPr lang="de-DE" dirty="0"/>
          </a:p>
        </p:txBody>
      </p:sp>
      <p:sp>
        <p:nvSpPr>
          <p:cNvPr id="10" name="Textfeld 9">
            <a:extLst>
              <a:ext uri="{FF2B5EF4-FFF2-40B4-BE49-F238E27FC236}">
                <a16:creationId xmlns:a16="http://schemas.microsoft.com/office/drawing/2014/main" id="{F00BB7A1-7C53-49A6-B1C8-D00E3FEEF5C0}"/>
              </a:ext>
            </a:extLst>
          </p:cNvPr>
          <p:cNvSpPr txBox="1"/>
          <p:nvPr/>
        </p:nvSpPr>
        <p:spPr>
          <a:xfrm>
            <a:off x="1951863" y="2850565"/>
            <a:ext cx="838200" cy="369332"/>
          </a:xfrm>
          <a:prstGeom prst="rect">
            <a:avLst/>
          </a:prstGeom>
          <a:solidFill>
            <a:schemeClr val="bg1"/>
          </a:solidFill>
        </p:spPr>
        <p:txBody>
          <a:bodyPr wrap="square" rtlCol="0">
            <a:spAutoFit/>
          </a:bodyPr>
          <a:lstStyle/>
          <a:p>
            <a:endParaRPr lang="de-DE" dirty="0"/>
          </a:p>
        </p:txBody>
      </p:sp>
      <p:sp>
        <p:nvSpPr>
          <p:cNvPr id="11" name="Textfeld 10">
            <a:extLst>
              <a:ext uri="{FF2B5EF4-FFF2-40B4-BE49-F238E27FC236}">
                <a16:creationId xmlns:a16="http://schemas.microsoft.com/office/drawing/2014/main" id="{733535BA-E906-4D83-8546-A23645CE4469}"/>
              </a:ext>
            </a:extLst>
          </p:cNvPr>
          <p:cNvSpPr txBox="1"/>
          <p:nvPr/>
        </p:nvSpPr>
        <p:spPr>
          <a:xfrm>
            <a:off x="1937657" y="2927057"/>
            <a:ext cx="2009905" cy="369332"/>
          </a:xfrm>
          <a:prstGeom prst="rect">
            <a:avLst/>
          </a:prstGeom>
          <a:solidFill>
            <a:schemeClr val="bg1"/>
          </a:solidFill>
        </p:spPr>
        <p:txBody>
          <a:bodyPr wrap="square" rtlCol="0">
            <a:spAutoFit/>
          </a:bodyPr>
          <a:lstStyle/>
          <a:p>
            <a:endParaRPr lang="de-DE" dirty="0"/>
          </a:p>
        </p:txBody>
      </p:sp>
      <p:sp>
        <p:nvSpPr>
          <p:cNvPr id="8" name="Textfeld 7">
            <a:extLst>
              <a:ext uri="{FF2B5EF4-FFF2-40B4-BE49-F238E27FC236}">
                <a16:creationId xmlns:a16="http://schemas.microsoft.com/office/drawing/2014/main" id="{03076FB2-C9F1-46BB-B65F-B3A1EC59CB8E}"/>
              </a:ext>
            </a:extLst>
          </p:cNvPr>
          <p:cNvSpPr txBox="1"/>
          <p:nvPr/>
        </p:nvSpPr>
        <p:spPr>
          <a:xfrm>
            <a:off x="1872664" y="3003356"/>
            <a:ext cx="188378" cy="214559"/>
          </a:xfrm>
          <a:prstGeom prst="rect">
            <a:avLst/>
          </a:prstGeom>
          <a:solidFill>
            <a:schemeClr val="bg1"/>
          </a:solidFill>
        </p:spPr>
        <p:txBody>
          <a:bodyPr wrap="square" rtlCol="0">
            <a:spAutoFit/>
          </a:bodyPr>
          <a:lstStyle/>
          <a:p>
            <a:endParaRPr lang="de-DE" dirty="0"/>
          </a:p>
        </p:txBody>
      </p:sp>
    </p:spTree>
    <p:extLst>
      <p:ext uri="{BB962C8B-B14F-4D97-AF65-F5344CB8AC3E}">
        <p14:creationId xmlns:p14="http://schemas.microsoft.com/office/powerpoint/2010/main" val="1426633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Good-Practice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838200" y="1755261"/>
            <a:ext cx="10515600"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Schulforum</a:t>
            </a:r>
            <a:r>
              <a:rPr kumimoji="0" lang="de-DE" sz="3200" b="1" i="0" u="none" strike="noStrike" kern="1200" cap="none" spc="0" normalizeH="0" noProof="0" dirty="0">
                <a:ln>
                  <a:noFill/>
                </a:ln>
                <a:solidFill>
                  <a:prstClr val="black"/>
                </a:solidFill>
                <a:effectLst/>
                <a:uLnTx/>
                <a:uFillTx/>
                <a:latin typeface="Calibri" panose="020F0502020204030204"/>
                <a:ea typeface="+mn-ea"/>
                <a:cs typeface="+mn-cs"/>
              </a:rPr>
              <a:t> an der Grundschule Wendelstein</a:t>
            </a:r>
            <a:endPar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feld 2"/>
          <p:cNvSpPr txBox="1"/>
          <p:nvPr/>
        </p:nvSpPr>
        <p:spPr>
          <a:xfrm>
            <a:off x="838201" y="2522557"/>
            <a:ext cx="7305674" cy="3416320"/>
          </a:xfrm>
          <a:prstGeom prst="rect">
            <a:avLst/>
          </a:prstGeom>
          <a:noFill/>
        </p:spPr>
        <p:txBody>
          <a:bodyPr wrap="square" rtlCol="0">
            <a:spAutoFit/>
          </a:bodyPr>
          <a:lstStyle/>
          <a:p>
            <a:pPr lvl="0">
              <a:defRPr/>
            </a:pPr>
            <a:r>
              <a:rPr lang="de-DE" b="1" dirty="0">
                <a:solidFill>
                  <a:prstClr val="black"/>
                </a:solidFill>
              </a:rPr>
              <a:t>Zusammenspiel der Gremien</a:t>
            </a:r>
          </a:p>
          <a:p>
            <a:pPr lvl="0">
              <a:defRPr/>
            </a:pPr>
            <a:r>
              <a:rPr lang="de-DE" dirty="0">
                <a:solidFill>
                  <a:prstClr val="black"/>
                </a:solidFill>
              </a:rPr>
              <a:t>Über den Klassenrat wurde der Wunsch in die Klassensprecherversammlung getragen, im Pausenhof mehr Möglichkeiten für Bewegung und Erholung zu schaffen. </a:t>
            </a:r>
          </a:p>
          <a:p>
            <a:pPr lvl="0">
              <a:defRPr/>
            </a:pPr>
            <a:endParaRPr lang="de-DE" dirty="0">
              <a:solidFill>
                <a:prstClr val="black"/>
              </a:solidFill>
            </a:endParaRPr>
          </a:p>
          <a:p>
            <a:pPr lvl="0">
              <a:defRPr/>
            </a:pPr>
            <a:r>
              <a:rPr lang="de-DE" dirty="0">
                <a:solidFill>
                  <a:prstClr val="black"/>
                </a:solidFill>
              </a:rPr>
              <a:t>Daraufhin sammelten die Klassensprecherinnen und Klassensprecher in ihren Klassenräten entsprechende Ideen. Diese Ideen brachten sie in die nächste Klassensprecherversammlung mit. </a:t>
            </a:r>
          </a:p>
          <a:p>
            <a:pPr lvl="0">
              <a:defRPr/>
            </a:pPr>
            <a:endParaRPr lang="de-DE" dirty="0">
              <a:solidFill>
                <a:prstClr val="black"/>
              </a:solidFill>
            </a:endParaRPr>
          </a:p>
          <a:p>
            <a:pPr lvl="0">
              <a:defRPr/>
            </a:pPr>
            <a:r>
              <a:rPr lang="de-DE" dirty="0">
                <a:solidFill>
                  <a:prstClr val="black"/>
                </a:solidFill>
              </a:rPr>
              <a:t>Schnell wurde klar, dass dieses Thema das Einbeziehen weiterer schulischer Akteurinnen und Akteure erfordert. So gelangte das Anliegen in das Schulforum. </a:t>
            </a:r>
            <a:endParaRPr lang="de-DE" dirty="0"/>
          </a:p>
        </p:txBody>
      </p:sp>
      <p:pic>
        <p:nvPicPr>
          <p:cNvPr id="4" name="Grafik 3">
            <a:extLst>
              <a:ext uri="{FF2B5EF4-FFF2-40B4-BE49-F238E27FC236}">
                <a16:creationId xmlns:a16="http://schemas.microsoft.com/office/drawing/2014/main" id="{DDC8F76B-B103-E123-67DE-3649C068AB6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784341" y="2210347"/>
            <a:ext cx="2569459" cy="4078151"/>
          </a:xfrm>
          <a:prstGeom prst="rect">
            <a:avLst/>
          </a:prstGeom>
        </p:spPr>
      </p:pic>
      <p:pic>
        <p:nvPicPr>
          <p:cNvPr id="7" name="Grafik 6">
            <a:extLst>
              <a:ext uri="{FF2B5EF4-FFF2-40B4-BE49-F238E27FC236}">
                <a16:creationId xmlns:a16="http://schemas.microsoft.com/office/drawing/2014/main" id="{F94ADFC2-50E3-4CD2-9A99-9786CA8B26E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0469" y="514981"/>
            <a:ext cx="1162013" cy="1072780"/>
          </a:xfrm>
          <a:prstGeom prst="rect">
            <a:avLst/>
          </a:prstGeom>
          <a:noFill/>
          <a:ln>
            <a:noFill/>
          </a:ln>
        </p:spPr>
      </p:pic>
    </p:spTree>
    <p:extLst>
      <p:ext uri="{BB962C8B-B14F-4D97-AF65-F5344CB8AC3E}">
        <p14:creationId xmlns:p14="http://schemas.microsoft.com/office/powerpoint/2010/main" val="2424251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Good-Practice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838200" y="1755261"/>
            <a:ext cx="10515600"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Schulforum</a:t>
            </a:r>
            <a:r>
              <a:rPr kumimoji="0" lang="de-DE" sz="3200" b="1" i="0" u="none" strike="noStrike" kern="1200" cap="none" spc="0" normalizeH="0" noProof="0" dirty="0">
                <a:ln>
                  <a:noFill/>
                </a:ln>
                <a:solidFill>
                  <a:prstClr val="black"/>
                </a:solidFill>
                <a:effectLst/>
                <a:uLnTx/>
                <a:uFillTx/>
                <a:latin typeface="Calibri" panose="020F0502020204030204"/>
                <a:ea typeface="+mn-ea"/>
                <a:cs typeface="+mn-cs"/>
              </a:rPr>
              <a:t> an der Grundschule Wendelstein</a:t>
            </a:r>
            <a:endPar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feld 2"/>
          <p:cNvSpPr txBox="1"/>
          <p:nvPr/>
        </p:nvSpPr>
        <p:spPr>
          <a:xfrm>
            <a:off x="770750" y="2529700"/>
            <a:ext cx="5587188" cy="2308324"/>
          </a:xfrm>
          <a:prstGeom prst="rect">
            <a:avLst/>
          </a:prstGeom>
          <a:noFill/>
        </p:spPr>
        <p:txBody>
          <a:bodyPr wrap="square" rtlCol="0">
            <a:spAutoFit/>
          </a:bodyPr>
          <a:lstStyle/>
          <a:p>
            <a:pPr lvl="0">
              <a:defRPr/>
            </a:pPr>
            <a:r>
              <a:rPr lang="de-DE" b="1" dirty="0">
                <a:solidFill>
                  <a:prstClr val="black"/>
                </a:solidFill>
              </a:rPr>
              <a:t>Weiterarbeit in der Gemeinde</a:t>
            </a:r>
          </a:p>
          <a:p>
            <a:pPr lvl="0">
              <a:defRPr/>
            </a:pPr>
            <a:r>
              <a:rPr lang="de-DE" dirty="0">
                <a:solidFill>
                  <a:prstClr val="black"/>
                </a:solidFill>
              </a:rPr>
              <a:t>Die Klassensprecherinnen und Klassensprecher hielten  die meistgenannten und realisierbar erscheinenden Ideen auf einem Plakat fest. </a:t>
            </a:r>
          </a:p>
          <a:p>
            <a:pPr lvl="0">
              <a:defRPr/>
            </a:pPr>
            <a:endParaRPr lang="de-DE" dirty="0">
              <a:solidFill>
                <a:prstClr val="black"/>
              </a:solidFill>
            </a:endParaRPr>
          </a:p>
          <a:p>
            <a:pPr lvl="0">
              <a:defRPr/>
            </a:pPr>
            <a:r>
              <a:rPr lang="de-DE" dirty="0">
                <a:solidFill>
                  <a:prstClr val="black"/>
                </a:solidFill>
              </a:rPr>
              <a:t>Dieses Plakat stellte die Schülervertretung im Schulforum vor und überreicht es der Vertreterin der Gemeinde zur Weiterarbeit in den kommunalen Gremien. </a:t>
            </a:r>
            <a:endParaRPr lang="de-DE" dirty="0"/>
          </a:p>
        </p:txBody>
      </p:sp>
      <p:pic>
        <p:nvPicPr>
          <p:cNvPr id="4" name="Grafik 3">
            <a:extLst>
              <a:ext uri="{FF2B5EF4-FFF2-40B4-BE49-F238E27FC236}">
                <a16:creationId xmlns:a16="http://schemas.microsoft.com/office/drawing/2014/main" id="{A80ED0EB-7638-8103-99FD-A27CA8C1F4F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277492" y="2400580"/>
            <a:ext cx="4076307" cy="4170185"/>
          </a:xfrm>
          <a:prstGeom prst="rect">
            <a:avLst/>
          </a:prstGeom>
        </p:spPr>
      </p:pic>
      <p:pic>
        <p:nvPicPr>
          <p:cNvPr id="7" name="Grafik 6">
            <a:extLst>
              <a:ext uri="{FF2B5EF4-FFF2-40B4-BE49-F238E27FC236}">
                <a16:creationId xmlns:a16="http://schemas.microsoft.com/office/drawing/2014/main" id="{63CC2F66-59BD-4CD1-8093-A98E97CE551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0469" y="514981"/>
            <a:ext cx="1162013" cy="1072780"/>
          </a:xfrm>
          <a:prstGeom prst="rect">
            <a:avLst/>
          </a:prstGeom>
          <a:noFill/>
          <a:ln>
            <a:noFill/>
          </a:ln>
        </p:spPr>
      </p:pic>
    </p:spTree>
    <p:extLst>
      <p:ext uri="{BB962C8B-B14F-4D97-AF65-F5344CB8AC3E}">
        <p14:creationId xmlns:p14="http://schemas.microsoft.com/office/powerpoint/2010/main" val="2780854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Good-Practice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838200" y="1755261"/>
            <a:ext cx="10515600"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Schulforum</a:t>
            </a:r>
            <a:r>
              <a:rPr kumimoji="0" lang="de-DE" sz="3200" b="1" i="0" u="none" strike="noStrike" kern="1200" cap="none" spc="0" normalizeH="0" noProof="0" dirty="0">
                <a:ln>
                  <a:noFill/>
                </a:ln>
                <a:solidFill>
                  <a:prstClr val="black"/>
                </a:solidFill>
                <a:effectLst/>
                <a:uLnTx/>
                <a:uFillTx/>
                <a:latin typeface="Calibri" panose="020F0502020204030204"/>
                <a:ea typeface="+mn-ea"/>
                <a:cs typeface="+mn-cs"/>
              </a:rPr>
              <a:t> an der Grundschule Wendelstein</a:t>
            </a:r>
            <a:endPar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feld 2"/>
          <p:cNvSpPr txBox="1"/>
          <p:nvPr/>
        </p:nvSpPr>
        <p:spPr>
          <a:xfrm>
            <a:off x="830943" y="2613891"/>
            <a:ext cx="5729514" cy="2585323"/>
          </a:xfrm>
          <a:prstGeom prst="rect">
            <a:avLst/>
          </a:prstGeom>
          <a:noFill/>
        </p:spPr>
        <p:txBody>
          <a:bodyPr wrap="square" rtlCol="0">
            <a:spAutoFit/>
          </a:bodyPr>
          <a:lstStyle/>
          <a:p>
            <a:pPr lvl="0">
              <a:defRPr/>
            </a:pPr>
            <a:r>
              <a:rPr lang="de-DE" b="1" dirty="0">
                <a:solidFill>
                  <a:prstClr val="black"/>
                </a:solidFill>
              </a:rPr>
              <a:t>Weiterarbeit in den gemeindlichen Gremien</a:t>
            </a:r>
          </a:p>
          <a:p>
            <a:r>
              <a:rPr lang="de-DE" dirty="0"/>
              <a:t>Der Bürgermeister ließ das Plakat mit den Ideen zur Pausenhofgestaltung im Sitzungssaal des Rathauses aufhängen. </a:t>
            </a:r>
          </a:p>
          <a:p>
            <a:endParaRPr lang="de-DE" dirty="0"/>
          </a:p>
          <a:p>
            <a:r>
              <a:rPr lang="de-DE" dirty="0"/>
              <a:t>Außerdem lud er Vertreterinnen und Vertreter verschiedener kommunaler Gremien zu einer Begehung ein, um sich vor Ort ein Bild der momentanen Pausenhofsituation zu machen.  </a:t>
            </a:r>
          </a:p>
        </p:txBody>
      </p:sp>
      <p:pic>
        <p:nvPicPr>
          <p:cNvPr id="4" name="Grafik 3" descr="Ein Bild, das draußen, Gebäude, Himmel, Boden enthält.&#10;&#10;Automatisch generierte Beschreibung">
            <a:extLst>
              <a:ext uri="{FF2B5EF4-FFF2-40B4-BE49-F238E27FC236}">
                <a16:creationId xmlns:a16="http://schemas.microsoft.com/office/drawing/2014/main" id="{C674558B-B3E6-2638-912F-D53915320F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3413" y="2476999"/>
            <a:ext cx="4630387" cy="3472791"/>
          </a:xfrm>
          <a:prstGeom prst="rect">
            <a:avLst/>
          </a:prstGeom>
        </p:spPr>
      </p:pic>
      <p:pic>
        <p:nvPicPr>
          <p:cNvPr id="7" name="Grafik 6">
            <a:extLst>
              <a:ext uri="{FF2B5EF4-FFF2-40B4-BE49-F238E27FC236}">
                <a16:creationId xmlns:a16="http://schemas.microsoft.com/office/drawing/2014/main" id="{B8A6C725-75A0-4667-B525-E12B8374A52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0469" y="514981"/>
            <a:ext cx="1162013" cy="1072780"/>
          </a:xfrm>
          <a:prstGeom prst="rect">
            <a:avLst/>
          </a:prstGeom>
          <a:noFill/>
          <a:ln>
            <a:noFill/>
          </a:ln>
        </p:spPr>
      </p:pic>
    </p:spTree>
    <p:extLst>
      <p:ext uri="{BB962C8B-B14F-4D97-AF65-F5344CB8AC3E}">
        <p14:creationId xmlns:p14="http://schemas.microsoft.com/office/powerpoint/2010/main" val="3224754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Good-Practice</a:t>
            </a:r>
          </a:p>
        </p:txBody>
      </p:sp>
      <p:pic>
        <p:nvPicPr>
          <p:cNvPr id="5" name="Grafik 4">
            <a:extLst>
              <a:ext uri="{FF2B5EF4-FFF2-40B4-BE49-F238E27FC236}">
                <a16:creationId xmlns:a16="http://schemas.microsoft.com/office/drawing/2014/main" id="{217BCFED-C64F-46C6-848A-DF972FF4A5D0}"/>
              </a:ext>
            </a:extLst>
          </p:cNvPr>
          <p:cNvPicPr>
            <a:picLocks noChangeAspect="1"/>
          </p:cNvPicPr>
          <p:nvPr/>
        </p:nvPicPr>
        <p:blipFill>
          <a:blip r:embed="rId2"/>
          <a:stretch>
            <a:fillRect/>
          </a:stretch>
        </p:blipFill>
        <p:spPr>
          <a:xfrm>
            <a:off x="9955713" y="491954"/>
            <a:ext cx="1207587" cy="1071903"/>
          </a:xfrm>
          <a:prstGeom prst="rect">
            <a:avLst/>
          </a:prstGeom>
        </p:spPr>
      </p:pic>
      <p:sp>
        <p:nvSpPr>
          <p:cNvPr id="9" name="Textfeld 8">
            <a:extLst>
              <a:ext uri="{FF2B5EF4-FFF2-40B4-BE49-F238E27FC236}">
                <a16:creationId xmlns:a16="http://schemas.microsoft.com/office/drawing/2014/main" id="{99B82D92-A6F9-41EC-BCBE-21C171B8BE36}"/>
              </a:ext>
            </a:extLst>
          </p:cNvPr>
          <p:cNvSpPr txBox="1"/>
          <p:nvPr/>
        </p:nvSpPr>
        <p:spPr>
          <a:xfrm>
            <a:off x="838200" y="1755261"/>
            <a:ext cx="10515600"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Schulforum</a:t>
            </a:r>
            <a:r>
              <a:rPr kumimoji="0" lang="de-DE" sz="3200" b="1" i="0" u="none" strike="noStrike" kern="1200" cap="none" spc="0" normalizeH="0" noProof="0" dirty="0">
                <a:ln>
                  <a:noFill/>
                </a:ln>
                <a:solidFill>
                  <a:prstClr val="black"/>
                </a:solidFill>
                <a:effectLst/>
                <a:uLnTx/>
                <a:uFillTx/>
                <a:latin typeface="Calibri" panose="020F0502020204030204"/>
                <a:ea typeface="+mn-ea"/>
                <a:cs typeface="+mn-cs"/>
              </a:rPr>
              <a:t> an der Grundschule Wendelstein</a:t>
            </a:r>
            <a:endPar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feld 2"/>
          <p:cNvSpPr txBox="1"/>
          <p:nvPr/>
        </p:nvSpPr>
        <p:spPr>
          <a:xfrm>
            <a:off x="3449625" y="2527380"/>
            <a:ext cx="4047068" cy="3693319"/>
          </a:xfrm>
          <a:prstGeom prst="rect">
            <a:avLst/>
          </a:prstGeom>
          <a:noFill/>
        </p:spPr>
        <p:txBody>
          <a:bodyPr wrap="square" rtlCol="0">
            <a:spAutoFit/>
          </a:bodyPr>
          <a:lstStyle/>
          <a:p>
            <a:pPr lvl="0">
              <a:defRPr/>
            </a:pPr>
            <a:r>
              <a:rPr lang="de-DE" b="1" dirty="0">
                <a:solidFill>
                  <a:prstClr val="black"/>
                </a:solidFill>
              </a:rPr>
              <a:t>Weiterarbeit</a:t>
            </a:r>
          </a:p>
          <a:p>
            <a:pPr lvl="0">
              <a:defRPr/>
            </a:pPr>
            <a:r>
              <a:rPr lang="de-DE" dirty="0">
                <a:solidFill>
                  <a:prstClr val="black"/>
                </a:solidFill>
              </a:rPr>
              <a:t>Die Schulleiterin lud die Teilnehmerinnen und Teilnehmer der Begehung in das Schulhaus ein. Hier erläuterte die Verbindungslehrkraft, wie es im Zusammenspiel der verschiedenen SMV-Gremien zur Initiative der Kinder kam. </a:t>
            </a:r>
          </a:p>
          <a:p>
            <a:pPr lvl="0">
              <a:defRPr/>
            </a:pPr>
            <a:endParaRPr lang="de-DE" dirty="0">
              <a:solidFill>
                <a:prstClr val="black"/>
              </a:solidFill>
            </a:endParaRPr>
          </a:p>
          <a:p>
            <a:pPr lvl="0">
              <a:defRPr/>
            </a:pPr>
            <a:r>
              <a:rPr lang="de-DE" dirty="0">
                <a:solidFill>
                  <a:prstClr val="black"/>
                </a:solidFill>
              </a:rPr>
              <a:t>Im Anschluss an den Vortrag informierten sich die Beteiligten anhand der von den Kindern gestalteten Litfaßsäule und Pinnwände zum Thema.</a:t>
            </a:r>
          </a:p>
          <a:p>
            <a:endParaRPr lang="de-DE" dirty="0"/>
          </a:p>
        </p:txBody>
      </p:sp>
      <p:pic>
        <p:nvPicPr>
          <p:cNvPr id="13" name="Grafik 12" descr="Ein Bild, das Text, drinnen enthält.&#10;&#10;Automatisch generierte Beschreibung">
            <a:extLst>
              <a:ext uri="{FF2B5EF4-FFF2-40B4-BE49-F238E27FC236}">
                <a16:creationId xmlns:a16="http://schemas.microsoft.com/office/drawing/2014/main" id="{CC714E35-2A00-6FC9-1494-EE2747367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19467" y="2922919"/>
            <a:ext cx="3349858" cy="2512394"/>
          </a:xfrm>
          <a:prstGeom prst="rect">
            <a:avLst/>
          </a:prstGeom>
        </p:spPr>
      </p:pic>
      <p:pic>
        <p:nvPicPr>
          <p:cNvPr id="4" name="Grafik 3" descr="Ein Bild, das Boden, Person, drinnen, Wand enthält.&#10;&#10;Automatisch generierte Beschreibung">
            <a:extLst>
              <a:ext uri="{FF2B5EF4-FFF2-40B4-BE49-F238E27FC236}">
                <a16:creationId xmlns:a16="http://schemas.microsoft.com/office/drawing/2014/main" id="{7E5FFCF8-6604-7301-13DD-B7184794BEB5}"/>
              </a:ext>
            </a:extLst>
          </p:cNvPr>
          <p:cNvPicPr>
            <a:picLocks noChangeAspect="1"/>
          </p:cNvPicPr>
          <p:nvPr/>
        </p:nvPicPr>
        <p:blipFill rotWithShape="1">
          <a:blip r:embed="rId4">
            <a:extLst>
              <a:ext uri="{28A0092B-C50C-407E-A947-70E740481C1C}">
                <a14:useLocalDpi xmlns:a14="http://schemas.microsoft.com/office/drawing/2010/main" val="0"/>
              </a:ext>
            </a:extLst>
          </a:blip>
          <a:srcRect l="3879" r="7775"/>
          <a:stretch/>
        </p:blipFill>
        <p:spPr>
          <a:xfrm>
            <a:off x="7496693" y="2504187"/>
            <a:ext cx="3857108" cy="3274444"/>
          </a:xfrm>
          <a:prstGeom prst="rect">
            <a:avLst/>
          </a:prstGeom>
        </p:spPr>
      </p:pic>
    </p:spTree>
    <p:extLst>
      <p:ext uri="{BB962C8B-B14F-4D97-AF65-F5344CB8AC3E}">
        <p14:creationId xmlns:p14="http://schemas.microsoft.com/office/powerpoint/2010/main" val="361774834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634</Words>
  <Application>Microsoft Office PowerPoint</Application>
  <PresentationFormat>Breitbild</PresentationFormat>
  <Paragraphs>80</Paragraphs>
  <Slides>12</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12</vt:i4>
      </vt:variant>
    </vt:vector>
  </HeadingPairs>
  <TitlesOfParts>
    <vt:vector size="16" baseType="lpstr">
      <vt:lpstr>Arial</vt:lpstr>
      <vt:lpstr>Calibri</vt:lpstr>
      <vt:lpstr>Calibri Light</vt:lpstr>
      <vt:lpstr>Office</vt:lpstr>
      <vt:lpstr>Materialien MIT!  Good-Practice</vt:lpstr>
      <vt:lpstr>                                               Materialien Good-Practice</vt:lpstr>
      <vt:lpstr>                                               Materialien Good-Practice</vt:lpstr>
      <vt:lpstr>                                               Materialien Good-Practice</vt:lpstr>
      <vt:lpstr>                                               Materialien Good-Practice</vt:lpstr>
      <vt:lpstr>                                               Materialien Good-Practice</vt:lpstr>
      <vt:lpstr>                                               Materialien Good-Practice</vt:lpstr>
      <vt:lpstr>                                               Materialien Good-Practice</vt:lpstr>
      <vt:lpstr>                                               Materialien Good-Practice</vt:lpstr>
      <vt:lpstr>                                               Materialien Good-Practice</vt:lpstr>
      <vt:lpstr>                                               Materialien Good-Practice</vt:lpstr>
      <vt:lpstr>                                               Materialien Good-Practice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Materialien MIT!  Good-Practice</dc:title>
  <dc:creator>Barbara Zauner</dc:creator>
  <cp:lastModifiedBy>Barbara Zauner</cp:lastModifiedBy>
  <cp:revision>15</cp:revision>
  <dcterms:modified xsi:type="dcterms:W3CDTF">2023-06-06T09:31:03Z</dcterms:modified>
</cp:coreProperties>
</file>